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1"/>
  </p:sldMasterIdLst>
  <p:notesMasterIdLst>
    <p:notesMasterId r:id="rId76"/>
  </p:notesMasterIdLst>
  <p:sldIdLst>
    <p:sldId id="384" r:id="rId2"/>
    <p:sldId id="383" r:id="rId3"/>
    <p:sldId id="258" r:id="rId4"/>
    <p:sldId id="259" r:id="rId5"/>
    <p:sldId id="378" r:id="rId6"/>
    <p:sldId id="379" r:id="rId7"/>
    <p:sldId id="260" r:id="rId8"/>
    <p:sldId id="261" r:id="rId9"/>
    <p:sldId id="262" r:id="rId10"/>
    <p:sldId id="263" r:id="rId11"/>
    <p:sldId id="264" r:id="rId12"/>
    <p:sldId id="265" r:id="rId13"/>
    <p:sldId id="357" r:id="rId14"/>
    <p:sldId id="358" r:id="rId15"/>
    <p:sldId id="266" r:id="rId16"/>
    <p:sldId id="359" r:id="rId17"/>
    <p:sldId id="267" r:id="rId18"/>
    <p:sldId id="268" r:id="rId19"/>
    <p:sldId id="269" r:id="rId20"/>
    <p:sldId id="270" r:id="rId21"/>
    <p:sldId id="271" r:id="rId22"/>
    <p:sldId id="360" r:id="rId23"/>
    <p:sldId id="361" r:id="rId24"/>
    <p:sldId id="272" r:id="rId25"/>
    <p:sldId id="273" r:id="rId26"/>
    <p:sldId id="274" r:id="rId27"/>
    <p:sldId id="275" r:id="rId28"/>
    <p:sldId id="276" r:id="rId29"/>
    <p:sldId id="277" r:id="rId30"/>
    <p:sldId id="278" r:id="rId31"/>
    <p:sldId id="279" r:id="rId32"/>
    <p:sldId id="380" r:id="rId33"/>
    <p:sldId id="280" r:id="rId34"/>
    <p:sldId id="282" r:id="rId35"/>
    <p:sldId id="283" r:id="rId36"/>
    <p:sldId id="284" r:id="rId37"/>
    <p:sldId id="285" r:id="rId38"/>
    <p:sldId id="286" r:id="rId39"/>
    <p:sldId id="287" r:id="rId40"/>
    <p:sldId id="288" r:id="rId41"/>
    <p:sldId id="363" r:id="rId42"/>
    <p:sldId id="364" r:id="rId43"/>
    <p:sldId id="289" r:id="rId44"/>
    <p:sldId id="290" r:id="rId45"/>
    <p:sldId id="291" r:id="rId46"/>
    <p:sldId id="362" r:id="rId47"/>
    <p:sldId id="293" r:id="rId48"/>
    <p:sldId id="294" r:id="rId49"/>
    <p:sldId id="381" r:id="rId50"/>
    <p:sldId id="295" r:id="rId51"/>
    <p:sldId id="296" r:id="rId52"/>
    <p:sldId id="297" r:id="rId53"/>
    <p:sldId id="298" r:id="rId54"/>
    <p:sldId id="299" r:id="rId55"/>
    <p:sldId id="300" r:id="rId56"/>
    <p:sldId id="301" r:id="rId57"/>
    <p:sldId id="302" r:id="rId58"/>
    <p:sldId id="304" r:id="rId59"/>
    <p:sldId id="305" r:id="rId60"/>
    <p:sldId id="306" r:id="rId61"/>
    <p:sldId id="365" r:id="rId62"/>
    <p:sldId id="307" r:id="rId63"/>
    <p:sldId id="308" r:id="rId64"/>
    <p:sldId id="366" r:id="rId65"/>
    <p:sldId id="367" r:id="rId66"/>
    <p:sldId id="368" r:id="rId67"/>
    <p:sldId id="369" r:id="rId68"/>
    <p:sldId id="370" r:id="rId69"/>
    <p:sldId id="371" r:id="rId70"/>
    <p:sldId id="309" r:id="rId71"/>
    <p:sldId id="350" r:id="rId72"/>
    <p:sldId id="351" r:id="rId73"/>
    <p:sldId id="352" r:id="rId74"/>
    <p:sldId id="353" r:id="rId7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434" autoAdjust="0"/>
  </p:normalViewPr>
  <p:slideViewPr>
    <p:cSldViewPr>
      <p:cViewPr varScale="1">
        <p:scale>
          <a:sx n="71" d="100"/>
          <a:sy n="71" d="100"/>
        </p:scale>
        <p:origin x="1272"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7.wmf"/><Relationship Id="rId5" Type="http://schemas.openxmlformats.org/officeDocument/2006/relationships/image" Target="../media/image11.wmf"/><Relationship Id="rId4" Type="http://schemas.openxmlformats.org/officeDocument/2006/relationships/image" Target="../media/image10.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68.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69.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7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8.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0.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52.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53.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66.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6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53A9C5-54E3-4ABF-9DA5-9D6901FCF99F}" type="datetimeFigureOut">
              <a:rPr lang="en-US" smtClean="0"/>
              <a:t>10/28/2017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6CFBE10-18BB-420B-9C85-FFEE90134317}" type="slidenum">
              <a:rPr lang="en-US" smtClean="0"/>
              <a:t>‹#›</a:t>
            </a:fld>
            <a:endParaRPr lang="en-US"/>
          </a:p>
        </p:txBody>
      </p:sp>
    </p:spTree>
    <p:extLst>
      <p:ext uri="{BB962C8B-B14F-4D97-AF65-F5344CB8AC3E}">
        <p14:creationId xmlns:p14="http://schemas.microsoft.com/office/powerpoint/2010/main" val="241054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1D1377AF-2D24-45FE-BCDD-75869716F150}" type="slidenum">
              <a:rPr lang="en-US" altLang="en-US" smtClean="0"/>
              <a:pPr/>
              <a:t>1</a:t>
            </a:fld>
            <a:endParaRPr lang="en-US" altLang="en-US" smtClean="0"/>
          </a:p>
        </p:txBody>
      </p:sp>
    </p:spTree>
    <p:extLst>
      <p:ext uri="{BB962C8B-B14F-4D97-AF65-F5344CB8AC3E}">
        <p14:creationId xmlns:p14="http://schemas.microsoft.com/office/powerpoint/2010/main" val="36045552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xfrm>
            <a:off x="1143000" y="685800"/>
            <a:ext cx="4572000" cy="3429000"/>
          </a:xfrm>
          <a:ln/>
        </p:spPr>
      </p:sp>
      <p:sp>
        <p:nvSpPr>
          <p:cNvPr id="110595" name="Notes Placeholder 2"/>
          <p:cNvSpPr>
            <a:spLocks noGrp="1"/>
          </p:cNvSpPr>
          <p:nvPr>
            <p:ph type="body" idx="1"/>
          </p:nvPr>
        </p:nvSpPr>
        <p:spPr>
          <a:noFill/>
        </p:spPr>
        <p:txBody>
          <a:bodyPr/>
          <a:lstStyle/>
          <a:p>
            <a:r>
              <a:rPr lang="en-US" dirty="0" smtClean="0"/>
              <a:t>Calculate the power dissipated to see if it is “Destructive”.</a:t>
            </a:r>
          </a:p>
          <a:p>
            <a:r>
              <a:rPr lang="en-US" sz="1200" b="0" i="0" u="none" strike="noStrike" kern="1200" baseline="0" dirty="0" smtClean="0">
                <a:solidFill>
                  <a:schemeClr val="tx1"/>
                </a:solidFill>
                <a:latin typeface="+mn-lt"/>
                <a:ea typeface="+mn-ea"/>
                <a:cs typeface="+mn-cs"/>
              </a:rPr>
              <a:t>As can be seen from Fig. 4.8, in the breakdown region the reverse current increases rapidly, with the associated increase in voltage drop being very small. Diode breakdown is normally not destructive, provided the power dissipated in the diode is limited by external circuitry to a “safe” level. This safe value is normally specified on the device data sheets. It therefore is necessary to limit the reverse current in the breakdown region to a value consistent with the permissible power dissipation.</a:t>
            </a:r>
            <a:endParaRPr lang="en-US" dirty="0" smtClean="0"/>
          </a:p>
        </p:txBody>
      </p:sp>
      <p:sp>
        <p:nvSpPr>
          <p:cNvPr id="110596" name="Slide Number Placeholder 3"/>
          <p:cNvSpPr>
            <a:spLocks noGrp="1"/>
          </p:cNvSpPr>
          <p:nvPr>
            <p:ph type="sldNum" sz="quarter" idx="5"/>
          </p:nvPr>
        </p:nvSpPr>
        <p:spPr>
          <a:noFill/>
        </p:spPr>
        <p:txBody>
          <a:bodyPr/>
          <a:lstStyle>
            <a:lvl1pPr eaLnBrk="0" hangingPunct="0">
              <a:defRPr sz="1600">
                <a:solidFill>
                  <a:schemeClr val="tx1"/>
                </a:solidFill>
                <a:latin typeface="Calibri" pitchFamily="34" charset="0"/>
              </a:defRPr>
            </a:lvl1pPr>
            <a:lvl2pPr marL="742950" indent="-285750" eaLnBrk="0" hangingPunct="0">
              <a:defRPr sz="1600">
                <a:solidFill>
                  <a:schemeClr val="tx1"/>
                </a:solidFill>
                <a:latin typeface="Calibri" pitchFamily="34" charset="0"/>
              </a:defRPr>
            </a:lvl2pPr>
            <a:lvl3pPr marL="1143000" indent="-228600" eaLnBrk="0" hangingPunct="0">
              <a:defRPr sz="1600">
                <a:solidFill>
                  <a:schemeClr val="tx1"/>
                </a:solidFill>
                <a:latin typeface="Calibri" pitchFamily="34" charset="0"/>
              </a:defRPr>
            </a:lvl3pPr>
            <a:lvl4pPr marL="1600200" indent="-228600" eaLnBrk="0" hangingPunct="0">
              <a:defRPr sz="1600">
                <a:solidFill>
                  <a:schemeClr val="tx1"/>
                </a:solidFill>
                <a:latin typeface="Calibri" pitchFamily="34" charset="0"/>
              </a:defRPr>
            </a:lvl4pPr>
            <a:lvl5pPr marL="2057400" indent="-228600" eaLnBrk="0" hangingPunct="0">
              <a:defRPr sz="1600">
                <a:solidFill>
                  <a:schemeClr val="tx1"/>
                </a:solidFill>
                <a:latin typeface="Calibri" pitchFamily="34" charset="0"/>
              </a:defRPr>
            </a:lvl5pPr>
            <a:lvl6pPr marL="2514600" indent="-228600" algn="r" eaLnBrk="0" fontAlgn="base" hangingPunct="0">
              <a:spcBef>
                <a:spcPct val="0"/>
              </a:spcBef>
              <a:spcAft>
                <a:spcPct val="0"/>
              </a:spcAft>
              <a:defRPr sz="1600">
                <a:solidFill>
                  <a:schemeClr val="tx1"/>
                </a:solidFill>
                <a:latin typeface="Calibri" pitchFamily="34" charset="0"/>
              </a:defRPr>
            </a:lvl6pPr>
            <a:lvl7pPr marL="2971800" indent="-228600" algn="r" eaLnBrk="0" fontAlgn="base" hangingPunct="0">
              <a:spcBef>
                <a:spcPct val="0"/>
              </a:spcBef>
              <a:spcAft>
                <a:spcPct val="0"/>
              </a:spcAft>
              <a:defRPr sz="1600">
                <a:solidFill>
                  <a:schemeClr val="tx1"/>
                </a:solidFill>
                <a:latin typeface="Calibri" pitchFamily="34" charset="0"/>
              </a:defRPr>
            </a:lvl7pPr>
            <a:lvl8pPr marL="3429000" indent="-228600" algn="r" eaLnBrk="0" fontAlgn="base" hangingPunct="0">
              <a:spcBef>
                <a:spcPct val="0"/>
              </a:spcBef>
              <a:spcAft>
                <a:spcPct val="0"/>
              </a:spcAft>
              <a:defRPr sz="1600">
                <a:solidFill>
                  <a:schemeClr val="tx1"/>
                </a:solidFill>
                <a:latin typeface="Calibri" pitchFamily="34" charset="0"/>
              </a:defRPr>
            </a:lvl8pPr>
            <a:lvl9pPr marL="3886200" indent="-228600" algn="r" eaLnBrk="0" fontAlgn="base" hangingPunct="0">
              <a:spcBef>
                <a:spcPct val="0"/>
              </a:spcBef>
              <a:spcAft>
                <a:spcPct val="0"/>
              </a:spcAft>
              <a:defRPr sz="1600">
                <a:solidFill>
                  <a:schemeClr val="tx1"/>
                </a:solidFill>
                <a:latin typeface="Calibri" pitchFamily="34" charset="0"/>
              </a:defRPr>
            </a:lvl9pPr>
          </a:lstStyle>
          <a:p>
            <a:pPr eaLnBrk="1" hangingPunct="1"/>
            <a:fld id="{76601ADC-5148-4DDE-B34F-958C1D3C3EF2}" type="slidenum">
              <a:rPr lang="en-US" sz="1200" smtClean="0">
                <a:latin typeface="Arial" charset="0"/>
              </a:rPr>
              <a:pPr eaLnBrk="1" hangingPunct="1"/>
              <a:t>33</a:t>
            </a:fld>
            <a:endParaRPr lang="en-US" sz="1200" smtClean="0">
              <a:latin typeface="Arial" charset="0"/>
            </a:endParaRPr>
          </a:p>
        </p:txBody>
      </p:sp>
    </p:spTree>
    <p:extLst>
      <p:ext uri="{BB962C8B-B14F-4D97-AF65-F5344CB8AC3E}">
        <p14:creationId xmlns:p14="http://schemas.microsoft.com/office/powerpoint/2010/main" val="612287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a:xfrm>
            <a:off x="1143000" y="685800"/>
            <a:ext cx="4572000" cy="3429000"/>
          </a:xfrm>
          <a:ln/>
        </p:spPr>
      </p:sp>
      <p:sp>
        <p:nvSpPr>
          <p:cNvPr id="111619" name="Notes Placeholder 2"/>
          <p:cNvSpPr>
            <a:spLocks noGrp="1"/>
          </p:cNvSpPr>
          <p:nvPr>
            <p:ph type="body" idx="1"/>
          </p:nvPr>
        </p:nvSpPr>
        <p:spPr>
          <a:noFill/>
        </p:spPr>
        <p:txBody>
          <a:bodyPr/>
          <a:lstStyle/>
          <a:p>
            <a:r>
              <a:rPr lang="en-US" smtClean="0"/>
              <a:t>Spice simulations (as in Multisim or LTSpice) use this model.</a:t>
            </a:r>
          </a:p>
        </p:txBody>
      </p:sp>
      <p:sp>
        <p:nvSpPr>
          <p:cNvPr id="111620" name="Slide Number Placeholder 3"/>
          <p:cNvSpPr>
            <a:spLocks noGrp="1"/>
          </p:cNvSpPr>
          <p:nvPr>
            <p:ph type="sldNum" sz="quarter" idx="5"/>
          </p:nvPr>
        </p:nvSpPr>
        <p:spPr>
          <a:noFill/>
        </p:spPr>
        <p:txBody>
          <a:bodyPr/>
          <a:lstStyle>
            <a:lvl1pPr eaLnBrk="0" hangingPunct="0">
              <a:defRPr sz="1600">
                <a:solidFill>
                  <a:schemeClr val="tx1"/>
                </a:solidFill>
                <a:latin typeface="Calibri" pitchFamily="34" charset="0"/>
              </a:defRPr>
            </a:lvl1pPr>
            <a:lvl2pPr marL="742950" indent="-285750" eaLnBrk="0" hangingPunct="0">
              <a:defRPr sz="1600">
                <a:solidFill>
                  <a:schemeClr val="tx1"/>
                </a:solidFill>
                <a:latin typeface="Calibri" pitchFamily="34" charset="0"/>
              </a:defRPr>
            </a:lvl2pPr>
            <a:lvl3pPr marL="1143000" indent="-228600" eaLnBrk="0" hangingPunct="0">
              <a:defRPr sz="1600">
                <a:solidFill>
                  <a:schemeClr val="tx1"/>
                </a:solidFill>
                <a:latin typeface="Calibri" pitchFamily="34" charset="0"/>
              </a:defRPr>
            </a:lvl3pPr>
            <a:lvl4pPr marL="1600200" indent="-228600" eaLnBrk="0" hangingPunct="0">
              <a:defRPr sz="1600">
                <a:solidFill>
                  <a:schemeClr val="tx1"/>
                </a:solidFill>
                <a:latin typeface="Calibri" pitchFamily="34" charset="0"/>
              </a:defRPr>
            </a:lvl4pPr>
            <a:lvl5pPr marL="2057400" indent="-228600" eaLnBrk="0" hangingPunct="0">
              <a:defRPr sz="1600">
                <a:solidFill>
                  <a:schemeClr val="tx1"/>
                </a:solidFill>
                <a:latin typeface="Calibri" pitchFamily="34" charset="0"/>
              </a:defRPr>
            </a:lvl5pPr>
            <a:lvl6pPr marL="2514600" indent="-228600" algn="r" eaLnBrk="0" fontAlgn="base" hangingPunct="0">
              <a:spcBef>
                <a:spcPct val="0"/>
              </a:spcBef>
              <a:spcAft>
                <a:spcPct val="0"/>
              </a:spcAft>
              <a:defRPr sz="1600">
                <a:solidFill>
                  <a:schemeClr val="tx1"/>
                </a:solidFill>
                <a:latin typeface="Calibri" pitchFamily="34" charset="0"/>
              </a:defRPr>
            </a:lvl6pPr>
            <a:lvl7pPr marL="2971800" indent="-228600" algn="r" eaLnBrk="0" fontAlgn="base" hangingPunct="0">
              <a:spcBef>
                <a:spcPct val="0"/>
              </a:spcBef>
              <a:spcAft>
                <a:spcPct val="0"/>
              </a:spcAft>
              <a:defRPr sz="1600">
                <a:solidFill>
                  <a:schemeClr val="tx1"/>
                </a:solidFill>
                <a:latin typeface="Calibri" pitchFamily="34" charset="0"/>
              </a:defRPr>
            </a:lvl7pPr>
            <a:lvl8pPr marL="3429000" indent="-228600" algn="r" eaLnBrk="0" fontAlgn="base" hangingPunct="0">
              <a:spcBef>
                <a:spcPct val="0"/>
              </a:spcBef>
              <a:spcAft>
                <a:spcPct val="0"/>
              </a:spcAft>
              <a:defRPr sz="1600">
                <a:solidFill>
                  <a:schemeClr val="tx1"/>
                </a:solidFill>
                <a:latin typeface="Calibri" pitchFamily="34" charset="0"/>
              </a:defRPr>
            </a:lvl8pPr>
            <a:lvl9pPr marL="3886200" indent="-228600" algn="r" eaLnBrk="0" fontAlgn="base" hangingPunct="0">
              <a:spcBef>
                <a:spcPct val="0"/>
              </a:spcBef>
              <a:spcAft>
                <a:spcPct val="0"/>
              </a:spcAft>
              <a:defRPr sz="1600">
                <a:solidFill>
                  <a:schemeClr val="tx1"/>
                </a:solidFill>
                <a:latin typeface="Calibri" pitchFamily="34" charset="0"/>
              </a:defRPr>
            </a:lvl9pPr>
          </a:lstStyle>
          <a:p>
            <a:pPr eaLnBrk="1" hangingPunct="1"/>
            <a:fld id="{C1070F07-3C9B-469F-AC80-70C2D48D4FF0}" type="slidenum">
              <a:rPr lang="en-US" sz="1200" smtClean="0">
                <a:latin typeface="Arial" charset="0"/>
              </a:rPr>
              <a:pPr eaLnBrk="1" hangingPunct="1"/>
              <a:t>35</a:t>
            </a:fld>
            <a:endParaRPr lang="en-US" sz="1200" smtClean="0">
              <a:latin typeface="Arial" charset="0"/>
            </a:endParaRPr>
          </a:p>
        </p:txBody>
      </p:sp>
    </p:spTree>
    <p:extLst>
      <p:ext uri="{BB962C8B-B14F-4D97-AF65-F5344CB8AC3E}">
        <p14:creationId xmlns:p14="http://schemas.microsoft.com/office/powerpoint/2010/main" val="7117992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xfrm>
            <a:off x="1143000" y="685800"/>
            <a:ext cx="4572000" cy="3429000"/>
          </a:xfrm>
          <a:ln/>
        </p:spPr>
      </p:sp>
      <p:sp>
        <p:nvSpPr>
          <p:cNvPr id="112643" name="Notes Placeholder 2"/>
          <p:cNvSpPr>
            <a:spLocks noGrp="1"/>
          </p:cNvSpPr>
          <p:nvPr>
            <p:ph type="body" idx="1"/>
          </p:nvPr>
        </p:nvSpPr>
        <p:spPr>
          <a:noFill/>
        </p:spPr>
        <p:txBody>
          <a:bodyPr/>
          <a:lstStyle/>
          <a:p>
            <a:r>
              <a:rPr lang="en-US" smtClean="0"/>
              <a:t>Graphical solutions are a classical approach when dealing with nonlinear equations.</a:t>
            </a:r>
          </a:p>
          <a:p>
            <a:endParaRPr lang="en-US" smtClean="0"/>
          </a:p>
          <a:p>
            <a:r>
              <a:rPr lang="en-US" smtClean="0"/>
              <a:t>The load Line is determined by the linear portion of the circuit.</a:t>
            </a:r>
          </a:p>
        </p:txBody>
      </p:sp>
      <p:sp>
        <p:nvSpPr>
          <p:cNvPr id="112644" name="Slide Number Placeholder 3"/>
          <p:cNvSpPr>
            <a:spLocks noGrp="1"/>
          </p:cNvSpPr>
          <p:nvPr>
            <p:ph type="sldNum" sz="quarter" idx="5"/>
          </p:nvPr>
        </p:nvSpPr>
        <p:spPr>
          <a:noFill/>
        </p:spPr>
        <p:txBody>
          <a:bodyPr/>
          <a:lstStyle>
            <a:lvl1pPr eaLnBrk="0" hangingPunct="0">
              <a:defRPr sz="1600">
                <a:solidFill>
                  <a:schemeClr val="tx1"/>
                </a:solidFill>
                <a:latin typeface="Calibri" pitchFamily="34" charset="0"/>
              </a:defRPr>
            </a:lvl1pPr>
            <a:lvl2pPr marL="742950" indent="-285750" eaLnBrk="0" hangingPunct="0">
              <a:defRPr sz="1600">
                <a:solidFill>
                  <a:schemeClr val="tx1"/>
                </a:solidFill>
                <a:latin typeface="Calibri" pitchFamily="34" charset="0"/>
              </a:defRPr>
            </a:lvl2pPr>
            <a:lvl3pPr marL="1143000" indent="-228600" eaLnBrk="0" hangingPunct="0">
              <a:defRPr sz="1600">
                <a:solidFill>
                  <a:schemeClr val="tx1"/>
                </a:solidFill>
                <a:latin typeface="Calibri" pitchFamily="34" charset="0"/>
              </a:defRPr>
            </a:lvl3pPr>
            <a:lvl4pPr marL="1600200" indent="-228600" eaLnBrk="0" hangingPunct="0">
              <a:defRPr sz="1600">
                <a:solidFill>
                  <a:schemeClr val="tx1"/>
                </a:solidFill>
                <a:latin typeface="Calibri" pitchFamily="34" charset="0"/>
              </a:defRPr>
            </a:lvl4pPr>
            <a:lvl5pPr marL="2057400" indent="-228600" eaLnBrk="0" hangingPunct="0">
              <a:defRPr sz="1600">
                <a:solidFill>
                  <a:schemeClr val="tx1"/>
                </a:solidFill>
                <a:latin typeface="Calibri" pitchFamily="34" charset="0"/>
              </a:defRPr>
            </a:lvl5pPr>
            <a:lvl6pPr marL="2514600" indent="-228600" algn="r" eaLnBrk="0" fontAlgn="base" hangingPunct="0">
              <a:spcBef>
                <a:spcPct val="0"/>
              </a:spcBef>
              <a:spcAft>
                <a:spcPct val="0"/>
              </a:spcAft>
              <a:defRPr sz="1600">
                <a:solidFill>
                  <a:schemeClr val="tx1"/>
                </a:solidFill>
                <a:latin typeface="Calibri" pitchFamily="34" charset="0"/>
              </a:defRPr>
            </a:lvl6pPr>
            <a:lvl7pPr marL="2971800" indent="-228600" algn="r" eaLnBrk="0" fontAlgn="base" hangingPunct="0">
              <a:spcBef>
                <a:spcPct val="0"/>
              </a:spcBef>
              <a:spcAft>
                <a:spcPct val="0"/>
              </a:spcAft>
              <a:defRPr sz="1600">
                <a:solidFill>
                  <a:schemeClr val="tx1"/>
                </a:solidFill>
                <a:latin typeface="Calibri" pitchFamily="34" charset="0"/>
              </a:defRPr>
            </a:lvl7pPr>
            <a:lvl8pPr marL="3429000" indent="-228600" algn="r" eaLnBrk="0" fontAlgn="base" hangingPunct="0">
              <a:spcBef>
                <a:spcPct val="0"/>
              </a:spcBef>
              <a:spcAft>
                <a:spcPct val="0"/>
              </a:spcAft>
              <a:defRPr sz="1600">
                <a:solidFill>
                  <a:schemeClr val="tx1"/>
                </a:solidFill>
                <a:latin typeface="Calibri" pitchFamily="34" charset="0"/>
              </a:defRPr>
            </a:lvl8pPr>
            <a:lvl9pPr marL="3886200" indent="-228600" algn="r" eaLnBrk="0" fontAlgn="base" hangingPunct="0">
              <a:spcBef>
                <a:spcPct val="0"/>
              </a:spcBef>
              <a:spcAft>
                <a:spcPct val="0"/>
              </a:spcAft>
              <a:defRPr sz="1600">
                <a:solidFill>
                  <a:schemeClr val="tx1"/>
                </a:solidFill>
                <a:latin typeface="Calibri" pitchFamily="34" charset="0"/>
              </a:defRPr>
            </a:lvl9pPr>
          </a:lstStyle>
          <a:p>
            <a:pPr eaLnBrk="1" hangingPunct="1"/>
            <a:fld id="{4EEE3B0A-8F6A-4E1C-9218-CFE840CDE8C3}" type="slidenum">
              <a:rPr lang="en-US" sz="1200" smtClean="0">
                <a:latin typeface="Arial" charset="0"/>
              </a:rPr>
              <a:pPr eaLnBrk="1" hangingPunct="1"/>
              <a:t>37</a:t>
            </a:fld>
            <a:endParaRPr lang="en-US" sz="1200" smtClean="0">
              <a:latin typeface="Arial" charset="0"/>
            </a:endParaRPr>
          </a:p>
        </p:txBody>
      </p:sp>
    </p:spTree>
    <p:extLst>
      <p:ext uri="{BB962C8B-B14F-4D97-AF65-F5344CB8AC3E}">
        <p14:creationId xmlns:p14="http://schemas.microsoft.com/office/powerpoint/2010/main" val="33720839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xfrm>
            <a:off x="1143000" y="685800"/>
            <a:ext cx="4572000" cy="3429000"/>
          </a:xfrm>
          <a:ln/>
        </p:spPr>
      </p:sp>
      <p:sp>
        <p:nvSpPr>
          <p:cNvPr id="113667" name="Notes Placeholder 2"/>
          <p:cNvSpPr>
            <a:spLocks noGrp="1"/>
          </p:cNvSpPr>
          <p:nvPr>
            <p:ph type="body" idx="1"/>
          </p:nvPr>
        </p:nvSpPr>
        <p:spPr>
          <a:noFill/>
        </p:spPr>
        <p:txBody>
          <a:bodyPr/>
          <a:lstStyle/>
          <a:p>
            <a:r>
              <a:rPr lang="en-US" smtClean="0"/>
              <a:t>This is a job for a computer, not a person.</a:t>
            </a:r>
          </a:p>
        </p:txBody>
      </p:sp>
      <p:sp>
        <p:nvSpPr>
          <p:cNvPr id="113668" name="Slide Number Placeholder 3"/>
          <p:cNvSpPr>
            <a:spLocks noGrp="1"/>
          </p:cNvSpPr>
          <p:nvPr>
            <p:ph type="sldNum" sz="quarter" idx="5"/>
          </p:nvPr>
        </p:nvSpPr>
        <p:spPr>
          <a:noFill/>
        </p:spPr>
        <p:txBody>
          <a:bodyPr/>
          <a:lstStyle>
            <a:lvl1pPr eaLnBrk="0" hangingPunct="0">
              <a:defRPr sz="1600">
                <a:solidFill>
                  <a:schemeClr val="tx1"/>
                </a:solidFill>
                <a:latin typeface="Calibri" pitchFamily="34" charset="0"/>
              </a:defRPr>
            </a:lvl1pPr>
            <a:lvl2pPr marL="742950" indent="-285750" eaLnBrk="0" hangingPunct="0">
              <a:defRPr sz="1600">
                <a:solidFill>
                  <a:schemeClr val="tx1"/>
                </a:solidFill>
                <a:latin typeface="Calibri" pitchFamily="34" charset="0"/>
              </a:defRPr>
            </a:lvl2pPr>
            <a:lvl3pPr marL="1143000" indent="-228600" eaLnBrk="0" hangingPunct="0">
              <a:defRPr sz="1600">
                <a:solidFill>
                  <a:schemeClr val="tx1"/>
                </a:solidFill>
                <a:latin typeface="Calibri" pitchFamily="34" charset="0"/>
              </a:defRPr>
            </a:lvl3pPr>
            <a:lvl4pPr marL="1600200" indent="-228600" eaLnBrk="0" hangingPunct="0">
              <a:defRPr sz="1600">
                <a:solidFill>
                  <a:schemeClr val="tx1"/>
                </a:solidFill>
                <a:latin typeface="Calibri" pitchFamily="34" charset="0"/>
              </a:defRPr>
            </a:lvl4pPr>
            <a:lvl5pPr marL="2057400" indent="-228600" eaLnBrk="0" hangingPunct="0">
              <a:defRPr sz="1600">
                <a:solidFill>
                  <a:schemeClr val="tx1"/>
                </a:solidFill>
                <a:latin typeface="Calibri" pitchFamily="34" charset="0"/>
              </a:defRPr>
            </a:lvl5pPr>
            <a:lvl6pPr marL="2514600" indent="-228600" algn="r" eaLnBrk="0" fontAlgn="base" hangingPunct="0">
              <a:spcBef>
                <a:spcPct val="0"/>
              </a:spcBef>
              <a:spcAft>
                <a:spcPct val="0"/>
              </a:spcAft>
              <a:defRPr sz="1600">
                <a:solidFill>
                  <a:schemeClr val="tx1"/>
                </a:solidFill>
                <a:latin typeface="Calibri" pitchFamily="34" charset="0"/>
              </a:defRPr>
            </a:lvl6pPr>
            <a:lvl7pPr marL="2971800" indent="-228600" algn="r" eaLnBrk="0" fontAlgn="base" hangingPunct="0">
              <a:spcBef>
                <a:spcPct val="0"/>
              </a:spcBef>
              <a:spcAft>
                <a:spcPct val="0"/>
              </a:spcAft>
              <a:defRPr sz="1600">
                <a:solidFill>
                  <a:schemeClr val="tx1"/>
                </a:solidFill>
                <a:latin typeface="Calibri" pitchFamily="34" charset="0"/>
              </a:defRPr>
            </a:lvl7pPr>
            <a:lvl8pPr marL="3429000" indent="-228600" algn="r" eaLnBrk="0" fontAlgn="base" hangingPunct="0">
              <a:spcBef>
                <a:spcPct val="0"/>
              </a:spcBef>
              <a:spcAft>
                <a:spcPct val="0"/>
              </a:spcAft>
              <a:defRPr sz="1600">
                <a:solidFill>
                  <a:schemeClr val="tx1"/>
                </a:solidFill>
                <a:latin typeface="Calibri" pitchFamily="34" charset="0"/>
              </a:defRPr>
            </a:lvl8pPr>
            <a:lvl9pPr marL="3886200" indent="-228600" algn="r" eaLnBrk="0" fontAlgn="base" hangingPunct="0">
              <a:spcBef>
                <a:spcPct val="0"/>
              </a:spcBef>
              <a:spcAft>
                <a:spcPct val="0"/>
              </a:spcAft>
              <a:defRPr sz="1600">
                <a:solidFill>
                  <a:schemeClr val="tx1"/>
                </a:solidFill>
                <a:latin typeface="Calibri" pitchFamily="34" charset="0"/>
              </a:defRPr>
            </a:lvl9pPr>
          </a:lstStyle>
          <a:p>
            <a:pPr eaLnBrk="1" hangingPunct="1"/>
            <a:fld id="{8E3ADA3E-571E-4C49-B5FC-1FD1F8E87E9A}" type="slidenum">
              <a:rPr lang="en-US" sz="1200" smtClean="0">
                <a:latin typeface="Arial" charset="0"/>
              </a:rPr>
              <a:pPr eaLnBrk="1" hangingPunct="1"/>
              <a:t>40</a:t>
            </a:fld>
            <a:endParaRPr lang="en-US" sz="1200" smtClean="0">
              <a:latin typeface="Arial" charset="0"/>
            </a:endParaRPr>
          </a:p>
        </p:txBody>
      </p:sp>
    </p:spTree>
    <p:extLst>
      <p:ext uri="{BB962C8B-B14F-4D97-AF65-F5344CB8AC3E}">
        <p14:creationId xmlns:p14="http://schemas.microsoft.com/office/powerpoint/2010/main" val="9725560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simplest and most widely used diode model is the constant-voltage-drop model. This model is based on the observation that a forward-conducting diode has a voltage drop that varies in a relatively narrow range, say 0.6 to 0.8 V.</a:t>
            </a:r>
          </a:p>
          <a:p>
            <a:r>
              <a:rPr lang="en-US" dirty="0" smtClean="0"/>
              <a:t>Accurate analysis of the almost-final</a:t>
            </a:r>
          </a:p>
          <a:p>
            <a:r>
              <a:rPr lang="en-US" dirty="0" smtClean="0"/>
              <a:t>design can be performed with the aid of a computer circuit-analysis program such as SPICE (see Appendix B and the disc). The results of such an analysis can then be used to further refine or “fine-tune” the design.</a:t>
            </a:r>
            <a:endParaRPr lang="en-US" dirty="0"/>
          </a:p>
        </p:txBody>
      </p:sp>
      <p:sp>
        <p:nvSpPr>
          <p:cNvPr id="4" name="Slide Number Placeholder 3"/>
          <p:cNvSpPr>
            <a:spLocks noGrp="1"/>
          </p:cNvSpPr>
          <p:nvPr>
            <p:ph type="sldNum" sz="quarter" idx="10"/>
          </p:nvPr>
        </p:nvSpPr>
        <p:spPr/>
        <p:txBody>
          <a:bodyPr/>
          <a:lstStyle/>
          <a:p>
            <a:fld id="{36CFBE10-18BB-420B-9C85-FFEE90134317}" type="slidenum">
              <a:rPr lang="en-US" smtClean="0"/>
              <a:t>43</a:t>
            </a:fld>
            <a:endParaRPr lang="en-US"/>
          </a:p>
        </p:txBody>
      </p:sp>
    </p:spTree>
    <p:extLst>
      <p:ext uri="{BB962C8B-B14F-4D97-AF65-F5344CB8AC3E}">
        <p14:creationId xmlns:p14="http://schemas.microsoft.com/office/powerpoint/2010/main" val="21253410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In applications that involve voltages much greater than the diode voltage drop (0.6 V–0.8 V), we may neglect the diode voltage drop altogether while calculating the diode current.</a:t>
            </a:r>
            <a:endParaRPr lang="en-US" dirty="0"/>
          </a:p>
        </p:txBody>
      </p:sp>
      <p:sp>
        <p:nvSpPr>
          <p:cNvPr id="4" name="Slide Number Placeholder 3"/>
          <p:cNvSpPr>
            <a:spLocks noGrp="1"/>
          </p:cNvSpPr>
          <p:nvPr>
            <p:ph type="sldNum" sz="quarter" idx="10"/>
          </p:nvPr>
        </p:nvSpPr>
        <p:spPr/>
        <p:txBody>
          <a:bodyPr/>
          <a:lstStyle/>
          <a:p>
            <a:fld id="{36CFBE10-18BB-420B-9C85-FFEE90134317}" type="slidenum">
              <a:rPr lang="en-US" smtClean="0"/>
              <a:t>45</a:t>
            </a:fld>
            <a:endParaRPr lang="en-US"/>
          </a:p>
        </p:txBody>
      </p:sp>
    </p:spTree>
    <p:extLst>
      <p:ext uri="{BB962C8B-B14F-4D97-AF65-F5344CB8AC3E}">
        <p14:creationId xmlns:p14="http://schemas.microsoft.com/office/powerpoint/2010/main" val="5656592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There are applications in which a diode is biased to operate at a point on the forward </a:t>
            </a:r>
            <a:r>
              <a:rPr lang="en-US" sz="1200" b="0" i="1" u="none" strike="noStrike" kern="1200" baseline="0" dirty="0" smtClean="0">
                <a:solidFill>
                  <a:schemeClr val="tx1"/>
                </a:solidFill>
                <a:latin typeface="+mn-lt"/>
                <a:ea typeface="+mn-ea"/>
                <a:cs typeface="+mn-cs"/>
              </a:rPr>
              <a:t>i</a:t>
            </a:r>
            <a:r>
              <a:rPr lang="en-US" sz="1200" b="0" i="0" u="none" strike="noStrike" kern="1200" baseline="0" dirty="0" smtClean="0">
                <a:solidFill>
                  <a:schemeClr val="tx1"/>
                </a:solidFill>
                <a:latin typeface="+mn-lt"/>
                <a:ea typeface="+mn-ea"/>
                <a:cs typeface="+mn-cs"/>
              </a:rPr>
              <a:t>–</a:t>
            </a:r>
            <a:r>
              <a:rPr lang="en-US" sz="1200" b="0" i="1" u="none" strike="noStrike" kern="1200" baseline="0" dirty="0" smtClean="0">
                <a:solidFill>
                  <a:schemeClr val="tx1"/>
                </a:solidFill>
                <a:latin typeface="+mn-lt"/>
                <a:ea typeface="+mn-ea"/>
                <a:cs typeface="+mn-cs"/>
              </a:rPr>
              <a:t>v </a:t>
            </a:r>
            <a:r>
              <a:rPr lang="en-US" sz="1200" b="0" i="0" u="none" strike="noStrike" kern="1200" baseline="0" dirty="0" smtClean="0">
                <a:solidFill>
                  <a:schemeClr val="tx1"/>
                </a:solidFill>
                <a:latin typeface="+mn-lt"/>
                <a:ea typeface="+mn-ea"/>
                <a:cs typeface="+mn-cs"/>
              </a:rPr>
              <a:t>characteristic and a small ac signal is superimposed on the dc quantities. For this situation, we first have to determine the dc operating point (</a:t>
            </a:r>
            <a:r>
              <a:rPr lang="en-US" sz="1200" b="0" i="1" u="none" strike="noStrike" kern="1200" baseline="0" dirty="0" smtClean="0">
                <a:solidFill>
                  <a:schemeClr val="tx1"/>
                </a:solidFill>
                <a:latin typeface="+mn-lt"/>
                <a:ea typeface="+mn-ea"/>
                <a:cs typeface="+mn-cs"/>
              </a:rPr>
              <a:t>VD </a:t>
            </a:r>
            <a:r>
              <a:rPr lang="en-US" sz="1200" b="0" i="0" u="none" strike="noStrike" kern="1200" baseline="0" dirty="0" smtClean="0">
                <a:solidFill>
                  <a:schemeClr val="tx1"/>
                </a:solidFill>
                <a:latin typeface="+mn-lt"/>
                <a:ea typeface="+mn-ea"/>
                <a:cs typeface="+mn-cs"/>
              </a:rPr>
              <a:t>and </a:t>
            </a:r>
            <a:r>
              <a:rPr lang="en-US" sz="1200" b="0" i="1" u="none" strike="noStrike" kern="1200" baseline="0" dirty="0" smtClean="0">
                <a:solidFill>
                  <a:schemeClr val="tx1"/>
                </a:solidFill>
                <a:latin typeface="+mn-lt"/>
                <a:ea typeface="+mn-ea"/>
                <a:cs typeface="+mn-cs"/>
              </a:rPr>
              <a:t>ID</a:t>
            </a:r>
            <a:r>
              <a:rPr lang="en-US" sz="1200" b="0" i="0" u="none" strike="noStrike" kern="1200" baseline="0" dirty="0" smtClean="0">
                <a:solidFill>
                  <a:schemeClr val="tx1"/>
                </a:solidFill>
                <a:latin typeface="+mn-lt"/>
                <a:ea typeface="+mn-ea"/>
                <a:cs typeface="+mn-cs"/>
              </a:rPr>
              <a:t>) of the diode using one of the models discussed above. Most frequently, the 0.7-V-drop model is utilized. Then, for small-signal operation around the dc bias point, the diode is modeled by a resistance equal to the inverse of the slope of the tangent to the exponential </a:t>
            </a:r>
            <a:r>
              <a:rPr lang="en-US" sz="1200" b="0" i="1" u="none" strike="noStrike" kern="1200" baseline="0" dirty="0" smtClean="0">
                <a:solidFill>
                  <a:schemeClr val="tx1"/>
                </a:solidFill>
                <a:latin typeface="+mn-lt"/>
                <a:ea typeface="+mn-ea"/>
                <a:cs typeface="+mn-cs"/>
              </a:rPr>
              <a:t>i</a:t>
            </a:r>
            <a:r>
              <a:rPr lang="en-US" sz="1200" b="0" i="0" u="none" strike="noStrike" kern="1200" baseline="0" dirty="0" smtClean="0">
                <a:solidFill>
                  <a:schemeClr val="tx1"/>
                </a:solidFill>
                <a:latin typeface="+mn-lt"/>
                <a:ea typeface="+mn-ea"/>
                <a:cs typeface="+mn-cs"/>
              </a:rPr>
              <a:t>–</a:t>
            </a:r>
            <a:r>
              <a:rPr lang="en-US" sz="1200" b="0" i="1" u="none" strike="noStrike" kern="1200" baseline="0" dirty="0" smtClean="0">
                <a:solidFill>
                  <a:schemeClr val="tx1"/>
                </a:solidFill>
                <a:latin typeface="+mn-lt"/>
                <a:ea typeface="+mn-ea"/>
                <a:cs typeface="+mn-cs"/>
              </a:rPr>
              <a:t>v </a:t>
            </a:r>
            <a:r>
              <a:rPr lang="en-US" sz="1200" b="0" i="0" u="none" strike="noStrike" kern="1200" baseline="0" dirty="0" smtClean="0">
                <a:solidFill>
                  <a:schemeClr val="tx1"/>
                </a:solidFill>
                <a:latin typeface="+mn-lt"/>
                <a:ea typeface="+mn-ea"/>
                <a:cs typeface="+mn-cs"/>
              </a:rPr>
              <a:t>characteristic at the bias point.</a:t>
            </a:r>
            <a:endParaRPr lang="en-US" dirty="0"/>
          </a:p>
        </p:txBody>
      </p:sp>
      <p:sp>
        <p:nvSpPr>
          <p:cNvPr id="4" name="Slide Number Placeholder 3"/>
          <p:cNvSpPr>
            <a:spLocks noGrp="1"/>
          </p:cNvSpPr>
          <p:nvPr>
            <p:ph type="sldNum" sz="quarter" idx="10"/>
          </p:nvPr>
        </p:nvSpPr>
        <p:spPr/>
        <p:txBody>
          <a:bodyPr/>
          <a:lstStyle/>
          <a:p>
            <a:fld id="{36CFBE10-18BB-420B-9C85-FFEE90134317}" type="slidenum">
              <a:rPr lang="en-US" smtClean="0"/>
              <a:t>48</a:t>
            </a:fld>
            <a:endParaRPr lang="en-US"/>
          </a:p>
        </p:txBody>
      </p:sp>
    </p:spTree>
    <p:extLst>
      <p:ext uri="{BB962C8B-B14F-4D97-AF65-F5344CB8AC3E}">
        <p14:creationId xmlns:p14="http://schemas.microsoft.com/office/powerpoint/2010/main" val="12980046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a:xfrm>
            <a:off x="1143000" y="685800"/>
            <a:ext cx="4572000" cy="3429000"/>
          </a:xfrm>
          <a:ln/>
        </p:spPr>
      </p:sp>
      <p:sp>
        <p:nvSpPr>
          <p:cNvPr id="114691" name="Notes Placeholder 2"/>
          <p:cNvSpPr>
            <a:spLocks noGrp="1"/>
          </p:cNvSpPr>
          <p:nvPr>
            <p:ph type="body" idx="1"/>
          </p:nvPr>
        </p:nvSpPr>
        <p:spPr>
          <a:noFill/>
        </p:spPr>
        <p:txBody>
          <a:bodyPr/>
          <a:lstStyle/>
          <a:p>
            <a:r>
              <a:rPr lang="en-US" smtClean="0"/>
              <a:t>This is the way to accurately analyze a nonlinear system when only small perturbations from the Operating Point are present in the system.</a:t>
            </a:r>
          </a:p>
        </p:txBody>
      </p:sp>
      <p:sp>
        <p:nvSpPr>
          <p:cNvPr id="114692" name="Slide Number Placeholder 3"/>
          <p:cNvSpPr>
            <a:spLocks noGrp="1"/>
          </p:cNvSpPr>
          <p:nvPr>
            <p:ph type="sldNum" sz="quarter" idx="5"/>
          </p:nvPr>
        </p:nvSpPr>
        <p:spPr>
          <a:noFill/>
        </p:spPr>
        <p:txBody>
          <a:bodyPr/>
          <a:lstStyle>
            <a:lvl1pPr eaLnBrk="0" hangingPunct="0">
              <a:defRPr sz="1600">
                <a:solidFill>
                  <a:schemeClr val="tx1"/>
                </a:solidFill>
                <a:latin typeface="Calibri" pitchFamily="34" charset="0"/>
              </a:defRPr>
            </a:lvl1pPr>
            <a:lvl2pPr marL="742950" indent="-285750" eaLnBrk="0" hangingPunct="0">
              <a:defRPr sz="1600">
                <a:solidFill>
                  <a:schemeClr val="tx1"/>
                </a:solidFill>
                <a:latin typeface="Calibri" pitchFamily="34" charset="0"/>
              </a:defRPr>
            </a:lvl2pPr>
            <a:lvl3pPr marL="1143000" indent="-228600" eaLnBrk="0" hangingPunct="0">
              <a:defRPr sz="1600">
                <a:solidFill>
                  <a:schemeClr val="tx1"/>
                </a:solidFill>
                <a:latin typeface="Calibri" pitchFamily="34" charset="0"/>
              </a:defRPr>
            </a:lvl3pPr>
            <a:lvl4pPr marL="1600200" indent="-228600" eaLnBrk="0" hangingPunct="0">
              <a:defRPr sz="1600">
                <a:solidFill>
                  <a:schemeClr val="tx1"/>
                </a:solidFill>
                <a:latin typeface="Calibri" pitchFamily="34" charset="0"/>
              </a:defRPr>
            </a:lvl4pPr>
            <a:lvl5pPr marL="2057400" indent="-228600" eaLnBrk="0" hangingPunct="0">
              <a:defRPr sz="1600">
                <a:solidFill>
                  <a:schemeClr val="tx1"/>
                </a:solidFill>
                <a:latin typeface="Calibri" pitchFamily="34" charset="0"/>
              </a:defRPr>
            </a:lvl5pPr>
            <a:lvl6pPr marL="2514600" indent="-228600" algn="r" eaLnBrk="0" fontAlgn="base" hangingPunct="0">
              <a:spcBef>
                <a:spcPct val="0"/>
              </a:spcBef>
              <a:spcAft>
                <a:spcPct val="0"/>
              </a:spcAft>
              <a:defRPr sz="1600">
                <a:solidFill>
                  <a:schemeClr val="tx1"/>
                </a:solidFill>
                <a:latin typeface="Calibri" pitchFamily="34" charset="0"/>
              </a:defRPr>
            </a:lvl6pPr>
            <a:lvl7pPr marL="2971800" indent="-228600" algn="r" eaLnBrk="0" fontAlgn="base" hangingPunct="0">
              <a:spcBef>
                <a:spcPct val="0"/>
              </a:spcBef>
              <a:spcAft>
                <a:spcPct val="0"/>
              </a:spcAft>
              <a:defRPr sz="1600">
                <a:solidFill>
                  <a:schemeClr val="tx1"/>
                </a:solidFill>
                <a:latin typeface="Calibri" pitchFamily="34" charset="0"/>
              </a:defRPr>
            </a:lvl7pPr>
            <a:lvl8pPr marL="3429000" indent="-228600" algn="r" eaLnBrk="0" fontAlgn="base" hangingPunct="0">
              <a:spcBef>
                <a:spcPct val="0"/>
              </a:spcBef>
              <a:spcAft>
                <a:spcPct val="0"/>
              </a:spcAft>
              <a:defRPr sz="1600">
                <a:solidFill>
                  <a:schemeClr val="tx1"/>
                </a:solidFill>
                <a:latin typeface="Calibri" pitchFamily="34" charset="0"/>
              </a:defRPr>
            </a:lvl8pPr>
            <a:lvl9pPr marL="3886200" indent="-228600" algn="r" eaLnBrk="0" fontAlgn="base" hangingPunct="0">
              <a:spcBef>
                <a:spcPct val="0"/>
              </a:spcBef>
              <a:spcAft>
                <a:spcPct val="0"/>
              </a:spcAft>
              <a:defRPr sz="1600">
                <a:solidFill>
                  <a:schemeClr val="tx1"/>
                </a:solidFill>
                <a:latin typeface="Calibri" pitchFamily="34" charset="0"/>
              </a:defRPr>
            </a:lvl9pPr>
          </a:lstStyle>
          <a:p>
            <a:pPr eaLnBrk="1" hangingPunct="1"/>
            <a:fld id="{C7F56D21-DDCA-49D6-BDCC-BE65689AF80F}" type="slidenum">
              <a:rPr lang="en-US" sz="1200" smtClean="0">
                <a:latin typeface="Arial" charset="0"/>
              </a:rPr>
              <a:pPr eaLnBrk="1" hangingPunct="1"/>
              <a:t>52</a:t>
            </a:fld>
            <a:endParaRPr lang="en-US" sz="1200" smtClean="0">
              <a:latin typeface="Arial" charset="0"/>
            </a:endParaRPr>
          </a:p>
        </p:txBody>
      </p:sp>
    </p:spTree>
    <p:extLst>
      <p:ext uri="{BB962C8B-B14F-4D97-AF65-F5344CB8AC3E}">
        <p14:creationId xmlns:p14="http://schemas.microsoft.com/office/powerpoint/2010/main" val="26535309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a:xfrm>
            <a:off x="1143000" y="685800"/>
            <a:ext cx="4572000" cy="3429000"/>
          </a:xfrm>
          <a:ln/>
        </p:spPr>
      </p:sp>
      <p:sp>
        <p:nvSpPr>
          <p:cNvPr id="115715" name="Notes Placeholder 2"/>
          <p:cNvSpPr>
            <a:spLocks noGrp="1"/>
          </p:cNvSpPr>
          <p:nvPr>
            <p:ph type="body" idx="1"/>
          </p:nvPr>
        </p:nvSpPr>
        <p:spPr>
          <a:noFill/>
        </p:spPr>
        <p:txBody>
          <a:bodyPr/>
          <a:lstStyle/>
          <a:p>
            <a:r>
              <a:rPr lang="en-US" smtClean="0"/>
              <a:t>Nomenclature (I will try to be consistent with the text).</a:t>
            </a:r>
          </a:p>
        </p:txBody>
      </p:sp>
      <p:sp>
        <p:nvSpPr>
          <p:cNvPr id="115716" name="Slide Number Placeholder 3"/>
          <p:cNvSpPr>
            <a:spLocks noGrp="1"/>
          </p:cNvSpPr>
          <p:nvPr>
            <p:ph type="sldNum" sz="quarter" idx="5"/>
          </p:nvPr>
        </p:nvSpPr>
        <p:spPr>
          <a:noFill/>
        </p:spPr>
        <p:txBody>
          <a:bodyPr/>
          <a:lstStyle>
            <a:lvl1pPr eaLnBrk="0" hangingPunct="0">
              <a:defRPr sz="1600">
                <a:solidFill>
                  <a:schemeClr val="tx1"/>
                </a:solidFill>
                <a:latin typeface="Calibri" pitchFamily="34" charset="0"/>
              </a:defRPr>
            </a:lvl1pPr>
            <a:lvl2pPr marL="742950" indent="-285750" eaLnBrk="0" hangingPunct="0">
              <a:defRPr sz="1600">
                <a:solidFill>
                  <a:schemeClr val="tx1"/>
                </a:solidFill>
                <a:latin typeface="Calibri" pitchFamily="34" charset="0"/>
              </a:defRPr>
            </a:lvl2pPr>
            <a:lvl3pPr marL="1143000" indent="-228600" eaLnBrk="0" hangingPunct="0">
              <a:defRPr sz="1600">
                <a:solidFill>
                  <a:schemeClr val="tx1"/>
                </a:solidFill>
                <a:latin typeface="Calibri" pitchFamily="34" charset="0"/>
              </a:defRPr>
            </a:lvl3pPr>
            <a:lvl4pPr marL="1600200" indent="-228600" eaLnBrk="0" hangingPunct="0">
              <a:defRPr sz="1600">
                <a:solidFill>
                  <a:schemeClr val="tx1"/>
                </a:solidFill>
                <a:latin typeface="Calibri" pitchFamily="34" charset="0"/>
              </a:defRPr>
            </a:lvl4pPr>
            <a:lvl5pPr marL="2057400" indent="-228600" eaLnBrk="0" hangingPunct="0">
              <a:defRPr sz="1600">
                <a:solidFill>
                  <a:schemeClr val="tx1"/>
                </a:solidFill>
                <a:latin typeface="Calibri" pitchFamily="34" charset="0"/>
              </a:defRPr>
            </a:lvl5pPr>
            <a:lvl6pPr marL="2514600" indent="-228600" algn="r" eaLnBrk="0" fontAlgn="base" hangingPunct="0">
              <a:spcBef>
                <a:spcPct val="0"/>
              </a:spcBef>
              <a:spcAft>
                <a:spcPct val="0"/>
              </a:spcAft>
              <a:defRPr sz="1600">
                <a:solidFill>
                  <a:schemeClr val="tx1"/>
                </a:solidFill>
                <a:latin typeface="Calibri" pitchFamily="34" charset="0"/>
              </a:defRPr>
            </a:lvl6pPr>
            <a:lvl7pPr marL="2971800" indent="-228600" algn="r" eaLnBrk="0" fontAlgn="base" hangingPunct="0">
              <a:spcBef>
                <a:spcPct val="0"/>
              </a:spcBef>
              <a:spcAft>
                <a:spcPct val="0"/>
              </a:spcAft>
              <a:defRPr sz="1600">
                <a:solidFill>
                  <a:schemeClr val="tx1"/>
                </a:solidFill>
                <a:latin typeface="Calibri" pitchFamily="34" charset="0"/>
              </a:defRPr>
            </a:lvl7pPr>
            <a:lvl8pPr marL="3429000" indent="-228600" algn="r" eaLnBrk="0" fontAlgn="base" hangingPunct="0">
              <a:spcBef>
                <a:spcPct val="0"/>
              </a:spcBef>
              <a:spcAft>
                <a:spcPct val="0"/>
              </a:spcAft>
              <a:defRPr sz="1600">
                <a:solidFill>
                  <a:schemeClr val="tx1"/>
                </a:solidFill>
                <a:latin typeface="Calibri" pitchFamily="34" charset="0"/>
              </a:defRPr>
            </a:lvl8pPr>
            <a:lvl9pPr marL="3886200" indent="-228600" algn="r" eaLnBrk="0" fontAlgn="base" hangingPunct="0">
              <a:spcBef>
                <a:spcPct val="0"/>
              </a:spcBef>
              <a:spcAft>
                <a:spcPct val="0"/>
              </a:spcAft>
              <a:defRPr sz="1600">
                <a:solidFill>
                  <a:schemeClr val="tx1"/>
                </a:solidFill>
                <a:latin typeface="Calibri" pitchFamily="34" charset="0"/>
              </a:defRPr>
            </a:lvl9pPr>
          </a:lstStyle>
          <a:p>
            <a:pPr eaLnBrk="1" hangingPunct="1"/>
            <a:fld id="{C4400ED4-BD39-497B-94CD-31413319B671}" type="slidenum">
              <a:rPr lang="en-US" sz="1200" smtClean="0">
                <a:latin typeface="Arial" charset="0"/>
              </a:rPr>
              <a:pPr eaLnBrk="1" hangingPunct="1"/>
              <a:t>53</a:t>
            </a:fld>
            <a:endParaRPr lang="en-US" sz="1200" smtClean="0">
              <a:latin typeface="Arial" charset="0"/>
            </a:endParaRPr>
          </a:p>
        </p:txBody>
      </p:sp>
    </p:spTree>
    <p:extLst>
      <p:ext uri="{BB962C8B-B14F-4D97-AF65-F5344CB8AC3E}">
        <p14:creationId xmlns:p14="http://schemas.microsoft.com/office/powerpoint/2010/main" val="31135781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a:xfrm>
            <a:off x="1143000" y="685800"/>
            <a:ext cx="4572000" cy="3429000"/>
          </a:xfrm>
          <a:ln/>
        </p:spPr>
      </p:sp>
      <p:sp>
        <p:nvSpPr>
          <p:cNvPr id="116739" name="Notes Placeholder 2"/>
          <p:cNvSpPr>
            <a:spLocks noGrp="1"/>
          </p:cNvSpPr>
          <p:nvPr>
            <p:ph type="body" idx="1"/>
          </p:nvPr>
        </p:nvSpPr>
        <p:spPr>
          <a:noFill/>
        </p:spPr>
        <p:txBody>
          <a:bodyPr/>
          <a:lstStyle/>
          <a:p>
            <a:r>
              <a:rPr lang="en-US" dirty="0" smtClean="0"/>
              <a:t>This is </a:t>
            </a:r>
            <a:r>
              <a:rPr lang="en-US" b="1" dirty="0" smtClean="0"/>
              <a:t>NOT</a:t>
            </a:r>
            <a:r>
              <a:rPr lang="en-US" dirty="0" smtClean="0"/>
              <a:t> a great voltage regulator, but is instructive.</a:t>
            </a:r>
          </a:p>
          <a:p>
            <a:r>
              <a:rPr lang="en-US" dirty="0" smtClean="0"/>
              <a:t>For instance, we have seen in Example 4.5 that while the 10-V dc supply voltage had a ripple of 2 V peak-to-peak (a ±10% variation), the</a:t>
            </a:r>
          </a:p>
          <a:p>
            <a:r>
              <a:rPr lang="en-US" dirty="0" smtClean="0"/>
              <a:t>corresponding ripple in the diode voltage was only about ±2.7 mV (a ±0.4% variation).</a:t>
            </a:r>
          </a:p>
        </p:txBody>
      </p:sp>
      <p:sp>
        <p:nvSpPr>
          <p:cNvPr id="116740" name="Slide Number Placeholder 3"/>
          <p:cNvSpPr>
            <a:spLocks noGrp="1"/>
          </p:cNvSpPr>
          <p:nvPr>
            <p:ph type="sldNum" sz="quarter" idx="5"/>
          </p:nvPr>
        </p:nvSpPr>
        <p:spPr>
          <a:noFill/>
        </p:spPr>
        <p:txBody>
          <a:bodyPr/>
          <a:lstStyle>
            <a:lvl1pPr eaLnBrk="0" hangingPunct="0">
              <a:defRPr sz="1600">
                <a:solidFill>
                  <a:schemeClr val="tx1"/>
                </a:solidFill>
                <a:latin typeface="Calibri" pitchFamily="34" charset="0"/>
              </a:defRPr>
            </a:lvl1pPr>
            <a:lvl2pPr marL="742950" indent="-285750" eaLnBrk="0" hangingPunct="0">
              <a:defRPr sz="1600">
                <a:solidFill>
                  <a:schemeClr val="tx1"/>
                </a:solidFill>
                <a:latin typeface="Calibri" pitchFamily="34" charset="0"/>
              </a:defRPr>
            </a:lvl2pPr>
            <a:lvl3pPr marL="1143000" indent="-228600" eaLnBrk="0" hangingPunct="0">
              <a:defRPr sz="1600">
                <a:solidFill>
                  <a:schemeClr val="tx1"/>
                </a:solidFill>
                <a:latin typeface="Calibri" pitchFamily="34" charset="0"/>
              </a:defRPr>
            </a:lvl3pPr>
            <a:lvl4pPr marL="1600200" indent="-228600" eaLnBrk="0" hangingPunct="0">
              <a:defRPr sz="1600">
                <a:solidFill>
                  <a:schemeClr val="tx1"/>
                </a:solidFill>
                <a:latin typeface="Calibri" pitchFamily="34" charset="0"/>
              </a:defRPr>
            </a:lvl4pPr>
            <a:lvl5pPr marL="2057400" indent="-228600" eaLnBrk="0" hangingPunct="0">
              <a:defRPr sz="1600">
                <a:solidFill>
                  <a:schemeClr val="tx1"/>
                </a:solidFill>
                <a:latin typeface="Calibri" pitchFamily="34" charset="0"/>
              </a:defRPr>
            </a:lvl5pPr>
            <a:lvl6pPr marL="2514600" indent="-228600" algn="r" eaLnBrk="0" fontAlgn="base" hangingPunct="0">
              <a:spcBef>
                <a:spcPct val="0"/>
              </a:spcBef>
              <a:spcAft>
                <a:spcPct val="0"/>
              </a:spcAft>
              <a:defRPr sz="1600">
                <a:solidFill>
                  <a:schemeClr val="tx1"/>
                </a:solidFill>
                <a:latin typeface="Calibri" pitchFamily="34" charset="0"/>
              </a:defRPr>
            </a:lvl6pPr>
            <a:lvl7pPr marL="2971800" indent="-228600" algn="r" eaLnBrk="0" fontAlgn="base" hangingPunct="0">
              <a:spcBef>
                <a:spcPct val="0"/>
              </a:spcBef>
              <a:spcAft>
                <a:spcPct val="0"/>
              </a:spcAft>
              <a:defRPr sz="1600">
                <a:solidFill>
                  <a:schemeClr val="tx1"/>
                </a:solidFill>
                <a:latin typeface="Calibri" pitchFamily="34" charset="0"/>
              </a:defRPr>
            </a:lvl7pPr>
            <a:lvl8pPr marL="3429000" indent="-228600" algn="r" eaLnBrk="0" fontAlgn="base" hangingPunct="0">
              <a:spcBef>
                <a:spcPct val="0"/>
              </a:spcBef>
              <a:spcAft>
                <a:spcPct val="0"/>
              </a:spcAft>
              <a:defRPr sz="1600">
                <a:solidFill>
                  <a:schemeClr val="tx1"/>
                </a:solidFill>
                <a:latin typeface="Calibri" pitchFamily="34" charset="0"/>
              </a:defRPr>
            </a:lvl8pPr>
            <a:lvl9pPr marL="3886200" indent="-228600" algn="r" eaLnBrk="0" fontAlgn="base" hangingPunct="0">
              <a:spcBef>
                <a:spcPct val="0"/>
              </a:spcBef>
              <a:spcAft>
                <a:spcPct val="0"/>
              </a:spcAft>
              <a:defRPr sz="1600">
                <a:solidFill>
                  <a:schemeClr val="tx1"/>
                </a:solidFill>
                <a:latin typeface="Calibri" pitchFamily="34" charset="0"/>
              </a:defRPr>
            </a:lvl9pPr>
          </a:lstStyle>
          <a:p>
            <a:pPr eaLnBrk="1" hangingPunct="1"/>
            <a:fld id="{9A97FF85-A3F2-4985-AF51-E3652CC02A2E}" type="slidenum">
              <a:rPr lang="en-US" sz="1200" smtClean="0">
                <a:latin typeface="Arial" charset="0"/>
              </a:rPr>
              <a:pPr eaLnBrk="1" hangingPunct="1"/>
              <a:t>62</a:t>
            </a:fld>
            <a:endParaRPr lang="en-US" sz="1200" smtClean="0">
              <a:latin typeface="Arial" charset="0"/>
            </a:endParaRPr>
          </a:p>
        </p:txBody>
      </p:sp>
    </p:spTree>
    <p:extLst>
      <p:ext uri="{BB962C8B-B14F-4D97-AF65-F5344CB8AC3E}">
        <p14:creationId xmlns:p14="http://schemas.microsoft.com/office/powerpoint/2010/main" val="38133620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a:xfrm>
            <a:off x="1143000" y="685800"/>
            <a:ext cx="4572000" cy="3429000"/>
          </a:xfrm>
          <a:ln/>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a:t>
            </a:r>
            <a:r>
              <a:rPr lang="en-US" sz="1200" b="0" i="1" u="none" strike="noStrike" kern="1200" baseline="0" dirty="0" smtClean="0">
                <a:solidFill>
                  <a:schemeClr val="tx1"/>
                </a:solidFill>
                <a:latin typeface="+mn-lt"/>
                <a:ea typeface="+mn-ea"/>
                <a:cs typeface="+mn-cs"/>
              </a:rPr>
              <a:t>i–v </a:t>
            </a:r>
            <a:r>
              <a:rPr lang="en-US" sz="1200" b="0" i="0" u="none" strike="noStrike" kern="1200" baseline="0" dirty="0" smtClean="0">
                <a:solidFill>
                  <a:schemeClr val="tx1"/>
                </a:solidFill>
                <a:latin typeface="+mn-lt"/>
                <a:ea typeface="+mn-ea"/>
                <a:cs typeface="+mn-cs"/>
              </a:rPr>
              <a:t>characteristic of the ideal diode is highly nonlinear; although it consists of two straight-line segments, they are at 90° to one another. A nonlinear curve that consists of straight-line segments is said to be </a:t>
            </a:r>
            <a:r>
              <a:rPr lang="en-US" sz="1200" b="1" i="0" u="none" strike="noStrike" kern="1200" baseline="0" dirty="0" smtClean="0">
                <a:solidFill>
                  <a:schemeClr val="tx1"/>
                </a:solidFill>
                <a:latin typeface="+mn-lt"/>
                <a:ea typeface="+mn-ea"/>
                <a:cs typeface="+mn-cs"/>
              </a:rPr>
              <a:t>piecewise</a:t>
            </a:r>
          </a:p>
          <a:p>
            <a:r>
              <a:rPr lang="en-US" sz="1200" b="1" i="0" u="none" strike="noStrike" kern="1200" baseline="0" dirty="0" smtClean="0">
                <a:solidFill>
                  <a:schemeClr val="tx1"/>
                </a:solidFill>
                <a:latin typeface="+mn-lt"/>
                <a:ea typeface="+mn-ea"/>
                <a:cs typeface="+mn-cs"/>
              </a:rPr>
              <a:t>linear</a:t>
            </a:r>
            <a:r>
              <a:rPr lang="en-US" sz="1200" b="0" i="0" u="none" strike="noStrike" kern="1200" baseline="0" dirty="0" smtClean="0">
                <a:solidFill>
                  <a:schemeClr val="tx1"/>
                </a:solidFill>
                <a:latin typeface="+mn-lt"/>
                <a:ea typeface="+mn-ea"/>
                <a:cs typeface="+mn-cs"/>
              </a:rPr>
              <a:t>.</a:t>
            </a:r>
            <a:endParaRPr lang="en-US" dirty="0" smtClean="0"/>
          </a:p>
          <a:p>
            <a:pPr>
              <a:defRPr/>
            </a:pPr>
            <a:r>
              <a:rPr lang="en-US" dirty="0" smtClean="0"/>
              <a:t>Since this is your first exposure to a nonlinear device:</a:t>
            </a:r>
          </a:p>
          <a:p>
            <a:pPr marL="171450" indent="-171450">
              <a:buFont typeface="Arial" pitchFamily="34" charset="0"/>
              <a:buChar char="•"/>
              <a:defRPr/>
            </a:pPr>
            <a:r>
              <a:rPr lang="en-US" dirty="0" smtClean="0"/>
              <a:t>You can model a diode as piecewise linear.</a:t>
            </a:r>
          </a:p>
          <a:p>
            <a:pPr marL="171450" indent="-171450">
              <a:buFont typeface="Arial" pitchFamily="34" charset="0"/>
              <a:buChar char="•"/>
              <a:defRPr/>
            </a:pPr>
            <a:r>
              <a:rPr lang="en-US" dirty="0" smtClean="0"/>
              <a:t>When forward biased – it is a battery (about 0.6 v) in series with a resistance (the slope of the V-I curve).</a:t>
            </a:r>
          </a:p>
          <a:p>
            <a:pPr marL="171450" indent="-171450">
              <a:buFont typeface="Arial" pitchFamily="34" charset="0"/>
              <a:buChar char="•"/>
              <a:defRPr/>
            </a:pPr>
            <a:r>
              <a:rPr lang="en-US" dirty="0" smtClean="0"/>
              <a:t>When reverse biased it is a small constant current source (up to the reverse breakdown voltage = Zener).</a:t>
            </a:r>
          </a:p>
          <a:p>
            <a:pPr marL="171450" indent="-171450">
              <a:buFont typeface="Arial" pitchFamily="34" charset="0"/>
              <a:buChar char="•"/>
              <a:defRPr/>
            </a:pPr>
            <a:r>
              <a:rPr lang="en-US" dirty="0" smtClean="0"/>
              <a:t>When in reverse breakdown again modeled as a battery (The Zener voltage) in series with a small resistance as in the forward direction.</a:t>
            </a:r>
            <a:endParaRPr lang="en-US" dirty="0"/>
          </a:p>
        </p:txBody>
      </p:sp>
      <p:sp>
        <p:nvSpPr>
          <p:cNvPr id="105476" name="Slide Number Placeholder 3"/>
          <p:cNvSpPr>
            <a:spLocks noGrp="1"/>
          </p:cNvSpPr>
          <p:nvPr>
            <p:ph type="sldNum" sz="quarter" idx="5"/>
          </p:nvPr>
        </p:nvSpPr>
        <p:spPr>
          <a:noFill/>
        </p:spPr>
        <p:txBody>
          <a:bodyPr/>
          <a:lstStyle>
            <a:lvl1pPr eaLnBrk="0" hangingPunct="0">
              <a:defRPr sz="1600">
                <a:solidFill>
                  <a:schemeClr val="tx1"/>
                </a:solidFill>
                <a:latin typeface="Calibri" pitchFamily="34" charset="0"/>
              </a:defRPr>
            </a:lvl1pPr>
            <a:lvl2pPr marL="742950" indent="-285750" eaLnBrk="0" hangingPunct="0">
              <a:defRPr sz="1600">
                <a:solidFill>
                  <a:schemeClr val="tx1"/>
                </a:solidFill>
                <a:latin typeface="Calibri" pitchFamily="34" charset="0"/>
              </a:defRPr>
            </a:lvl2pPr>
            <a:lvl3pPr marL="1143000" indent="-228600" eaLnBrk="0" hangingPunct="0">
              <a:defRPr sz="1600">
                <a:solidFill>
                  <a:schemeClr val="tx1"/>
                </a:solidFill>
                <a:latin typeface="Calibri" pitchFamily="34" charset="0"/>
              </a:defRPr>
            </a:lvl3pPr>
            <a:lvl4pPr marL="1600200" indent="-228600" eaLnBrk="0" hangingPunct="0">
              <a:defRPr sz="1600">
                <a:solidFill>
                  <a:schemeClr val="tx1"/>
                </a:solidFill>
                <a:latin typeface="Calibri" pitchFamily="34" charset="0"/>
              </a:defRPr>
            </a:lvl4pPr>
            <a:lvl5pPr marL="2057400" indent="-228600" eaLnBrk="0" hangingPunct="0">
              <a:defRPr sz="1600">
                <a:solidFill>
                  <a:schemeClr val="tx1"/>
                </a:solidFill>
                <a:latin typeface="Calibri" pitchFamily="34" charset="0"/>
              </a:defRPr>
            </a:lvl5pPr>
            <a:lvl6pPr marL="2514600" indent="-228600" algn="r" eaLnBrk="0" fontAlgn="base" hangingPunct="0">
              <a:spcBef>
                <a:spcPct val="0"/>
              </a:spcBef>
              <a:spcAft>
                <a:spcPct val="0"/>
              </a:spcAft>
              <a:defRPr sz="1600">
                <a:solidFill>
                  <a:schemeClr val="tx1"/>
                </a:solidFill>
                <a:latin typeface="Calibri" pitchFamily="34" charset="0"/>
              </a:defRPr>
            </a:lvl6pPr>
            <a:lvl7pPr marL="2971800" indent="-228600" algn="r" eaLnBrk="0" fontAlgn="base" hangingPunct="0">
              <a:spcBef>
                <a:spcPct val="0"/>
              </a:spcBef>
              <a:spcAft>
                <a:spcPct val="0"/>
              </a:spcAft>
              <a:defRPr sz="1600">
                <a:solidFill>
                  <a:schemeClr val="tx1"/>
                </a:solidFill>
                <a:latin typeface="Calibri" pitchFamily="34" charset="0"/>
              </a:defRPr>
            </a:lvl7pPr>
            <a:lvl8pPr marL="3429000" indent="-228600" algn="r" eaLnBrk="0" fontAlgn="base" hangingPunct="0">
              <a:spcBef>
                <a:spcPct val="0"/>
              </a:spcBef>
              <a:spcAft>
                <a:spcPct val="0"/>
              </a:spcAft>
              <a:defRPr sz="1600">
                <a:solidFill>
                  <a:schemeClr val="tx1"/>
                </a:solidFill>
                <a:latin typeface="Calibri" pitchFamily="34" charset="0"/>
              </a:defRPr>
            </a:lvl8pPr>
            <a:lvl9pPr marL="3886200" indent="-228600" algn="r" eaLnBrk="0" fontAlgn="base" hangingPunct="0">
              <a:spcBef>
                <a:spcPct val="0"/>
              </a:spcBef>
              <a:spcAft>
                <a:spcPct val="0"/>
              </a:spcAft>
              <a:defRPr sz="1600">
                <a:solidFill>
                  <a:schemeClr val="tx1"/>
                </a:solidFill>
                <a:latin typeface="Calibri" pitchFamily="34" charset="0"/>
              </a:defRPr>
            </a:lvl9pPr>
          </a:lstStyle>
          <a:p>
            <a:pPr eaLnBrk="1" hangingPunct="1"/>
            <a:fld id="{F2FA32F5-B413-4D38-A49B-A06353D4365E}" type="slidenum">
              <a:rPr lang="en-US" sz="1200" smtClean="0">
                <a:latin typeface="Arial" charset="0"/>
              </a:rPr>
              <a:pPr eaLnBrk="1" hangingPunct="1"/>
              <a:t>8</a:t>
            </a:fld>
            <a:endParaRPr lang="en-US" sz="1200" smtClean="0">
              <a:latin typeface="Arial" charset="0"/>
            </a:endParaRPr>
          </a:p>
        </p:txBody>
      </p:sp>
    </p:spTree>
    <p:extLst>
      <p:ext uri="{BB962C8B-B14F-4D97-AF65-F5344CB8AC3E}">
        <p14:creationId xmlns:p14="http://schemas.microsoft.com/office/powerpoint/2010/main" val="12679830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xfrm>
            <a:off x="1143000" y="685800"/>
            <a:ext cx="4572000" cy="3429000"/>
          </a:xfrm>
          <a:ln/>
        </p:spPr>
      </p:sp>
      <p:sp>
        <p:nvSpPr>
          <p:cNvPr id="117763" name="Notes Placeholder 2"/>
          <p:cNvSpPr>
            <a:spLocks noGrp="1"/>
          </p:cNvSpPr>
          <p:nvPr>
            <p:ph type="body" idx="1"/>
          </p:nvPr>
        </p:nvSpPr>
        <p:spPr>
          <a:noFill/>
        </p:spPr>
        <p:txBody>
          <a:bodyPr/>
          <a:lstStyle/>
          <a:p>
            <a:r>
              <a:rPr lang="en-US" smtClean="0"/>
              <a:t>This is a “shunt” regulator (shunts excess current from going through the load).</a:t>
            </a:r>
          </a:p>
          <a:p>
            <a:endParaRPr lang="en-US" smtClean="0"/>
          </a:p>
          <a:p>
            <a:r>
              <a:rPr lang="en-US" smtClean="0"/>
              <a:t>i.e. calculate the percentage of regulation – (Percent output change)/(Percent input change) times 100 of course.</a:t>
            </a:r>
          </a:p>
        </p:txBody>
      </p:sp>
      <p:sp>
        <p:nvSpPr>
          <p:cNvPr id="117764" name="Slide Number Placeholder 3"/>
          <p:cNvSpPr>
            <a:spLocks noGrp="1"/>
          </p:cNvSpPr>
          <p:nvPr>
            <p:ph type="sldNum" sz="quarter" idx="5"/>
          </p:nvPr>
        </p:nvSpPr>
        <p:spPr>
          <a:noFill/>
        </p:spPr>
        <p:txBody>
          <a:bodyPr/>
          <a:lstStyle>
            <a:lvl1pPr eaLnBrk="0" hangingPunct="0">
              <a:defRPr sz="1600">
                <a:solidFill>
                  <a:schemeClr val="tx1"/>
                </a:solidFill>
                <a:latin typeface="Calibri" pitchFamily="34" charset="0"/>
              </a:defRPr>
            </a:lvl1pPr>
            <a:lvl2pPr marL="742950" indent="-285750" eaLnBrk="0" hangingPunct="0">
              <a:defRPr sz="1600">
                <a:solidFill>
                  <a:schemeClr val="tx1"/>
                </a:solidFill>
                <a:latin typeface="Calibri" pitchFamily="34" charset="0"/>
              </a:defRPr>
            </a:lvl2pPr>
            <a:lvl3pPr marL="1143000" indent="-228600" eaLnBrk="0" hangingPunct="0">
              <a:defRPr sz="1600">
                <a:solidFill>
                  <a:schemeClr val="tx1"/>
                </a:solidFill>
                <a:latin typeface="Calibri" pitchFamily="34" charset="0"/>
              </a:defRPr>
            </a:lvl3pPr>
            <a:lvl4pPr marL="1600200" indent="-228600" eaLnBrk="0" hangingPunct="0">
              <a:defRPr sz="1600">
                <a:solidFill>
                  <a:schemeClr val="tx1"/>
                </a:solidFill>
                <a:latin typeface="Calibri" pitchFamily="34" charset="0"/>
              </a:defRPr>
            </a:lvl4pPr>
            <a:lvl5pPr marL="2057400" indent="-228600" eaLnBrk="0" hangingPunct="0">
              <a:defRPr sz="1600">
                <a:solidFill>
                  <a:schemeClr val="tx1"/>
                </a:solidFill>
                <a:latin typeface="Calibri" pitchFamily="34" charset="0"/>
              </a:defRPr>
            </a:lvl5pPr>
            <a:lvl6pPr marL="2514600" indent="-228600" algn="r" eaLnBrk="0" fontAlgn="base" hangingPunct="0">
              <a:spcBef>
                <a:spcPct val="0"/>
              </a:spcBef>
              <a:spcAft>
                <a:spcPct val="0"/>
              </a:spcAft>
              <a:defRPr sz="1600">
                <a:solidFill>
                  <a:schemeClr val="tx1"/>
                </a:solidFill>
                <a:latin typeface="Calibri" pitchFamily="34" charset="0"/>
              </a:defRPr>
            </a:lvl6pPr>
            <a:lvl7pPr marL="2971800" indent="-228600" algn="r" eaLnBrk="0" fontAlgn="base" hangingPunct="0">
              <a:spcBef>
                <a:spcPct val="0"/>
              </a:spcBef>
              <a:spcAft>
                <a:spcPct val="0"/>
              </a:spcAft>
              <a:defRPr sz="1600">
                <a:solidFill>
                  <a:schemeClr val="tx1"/>
                </a:solidFill>
                <a:latin typeface="Calibri" pitchFamily="34" charset="0"/>
              </a:defRPr>
            </a:lvl7pPr>
            <a:lvl8pPr marL="3429000" indent="-228600" algn="r" eaLnBrk="0" fontAlgn="base" hangingPunct="0">
              <a:spcBef>
                <a:spcPct val="0"/>
              </a:spcBef>
              <a:spcAft>
                <a:spcPct val="0"/>
              </a:spcAft>
              <a:defRPr sz="1600">
                <a:solidFill>
                  <a:schemeClr val="tx1"/>
                </a:solidFill>
                <a:latin typeface="Calibri" pitchFamily="34" charset="0"/>
              </a:defRPr>
            </a:lvl8pPr>
            <a:lvl9pPr marL="3886200" indent="-228600" algn="r" eaLnBrk="0" fontAlgn="base" hangingPunct="0">
              <a:spcBef>
                <a:spcPct val="0"/>
              </a:spcBef>
              <a:spcAft>
                <a:spcPct val="0"/>
              </a:spcAft>
              <a:defRPr sz="1600">
                <a:solidFill>
                  <a:schemeClr val="tx1"/>
                </a:solidFill>
                <a:latin typeface="Calibri" pitchFamily="34" charset="0"/>
              </a:defRPr>
            </a:lvl9pPr>
          </a:lstStyle>
          <a:p>
            <a:pPr eaLnBrk="1" hangingPunct="1"/>
            <a:fld id="{0CE23034-1CB1-4868-A5AE-8DF5941A9FD7}" type="slidenum">
              <a:rPr lang="en-US" sz="1200" smtClean="0">
                <a:latin typeface="Arial" charset="0"/>
              </a:rPr>
              <a:pPr eaLnBrk="1" hangingPunct="1"/>
              <a:t>63</a:t>
            </a:fld>
            <a:endParaRPr lang="en-US" sz="1200" smtClean="0">
              <a:latin typeface="Arial" charset="0"/>
            </a:endParaRPr>
          </a:p>
        </p:txBody>
      </p:sp>
    </p:spTree>
    <p:extLst>
      <p:ext uri="{BB962C8B-B14F-4D97-AF65-F5344CB8AC3E}">
        <p14:creationId xmlns:p14="http://schemas.microsoft.com/office/powerpoint/2010/main" val="14969164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xfrm>
            <a:off x="1143000" y="685800"/>
            <a:ext cx="4572000" cy="3429000"/>
          </a:xfrm>
          <a:ln/>
        </p:spPr>
      </p:sp>
      <p:sp>
        <p:nvSpPr>
          <p:cNvPr id="118787" name="Notes Placeholder 2"/>
          <p:cNvSpPr>
            <a:spLocks noGrp="1"/>
          </p:cNvSpPr>
          <p:nvPr>
            <p:ph type="body" idx="1"/>
          </p:nvPr>
        </p:nvSpPr>
        <p:spPr>
          <a:noFill/>
        </p:spPr>
        <p:txBody>
          <a:bodyPr/>
          <a:lstStyle/>
          <a:p>
            <a:r>
              <a:rPr lang="en-US" dirty="0" smtClean="0"/>
              <a:t>A somewhat better way to built a shunt regulator.  The diode is used in reverse bias.</a:t>
            </a:r>
          </a:p>
          <a:p>
            <a:r>
              <a:rPr lang="en-US" sz="1200" b="0" i="0" u="none" strike="noStrike" kern="1200" baseline="0" dirty="0" smtClean="0">
                <a:solidFill>
                  <a:schemeClr val="tx1"/>
                </a:solidFill>
                <a:latin typeface="+mn-lt"/>
                <a:ea typeface="+mn-ea"/>
                <a:cs typeface="+mn-cs"/>
              </a:rPr>
              <a:t>The very steep </a:t>
            </a:r>
            <a:r>
              <a:rPr lang="en-US" sz="1200" b="0" i="1" u="none" strike="noStrike" kern="1200" baseline="0" dirty="0" smtClean="0">
                <a:solidFill>
                  <a:schemeClr val="tx1"/>
                </a:solidFill>
                <a:latin typeface="+mn-lt"/>
                <a:ea typeface="+mn-ea"/>
                <a:cs typeface="+mn-cs"/>
              </a:rPr>
              <a:t>i</a:t>
            </a:r>
            <a:r>
              <a:rPr lang="en-US" sz="1200" b="0" i="0" u="none" strike="noStrike" kern="1200" baseline="0" dirty="0" smtClean="0">
                <a:solidFill>
                  <a:schemeClr val="tx1"/>
                </a:solidFill>
                <a:latin typeface="+mn-lt"/>
                <a:ea typeface="+mn-ea"/>
                <a:cs typeface="+mn-cs"/>
              </a:rPr>
              <a:t>–</a:t>
            </a:r>
            <a:r>
              <a:rPr lang="en-US" sz="1200" b="0" i="1" u="none" strike="noStrike" kern="1200" baseline="0" dirty="0" smtClean="0">
                <a:solidFill>
                  <a:schemeClr val="tx1"/>
                </a:solidFill>
                <a:latin typeface="+mn-lt"/>
                <a:ea typeface="+mn-ea"/>
                <a:cs typeface="+mn-cs"/>
              </a:rPr>
              <a:t>v </a:t>
            </a:r>
            <a:r>
              <a:rPr lang="en-US" sz="1200" b="0" i="0" u="none" strike="noStrike" kern="1200" baseline="0" dirty="0" smtClean="0">
                <a:solidFill>
                  <a:schemeClr val="tx1"/>
                </a:solidFill>
                <a:latin typeface="+mn-lt"/>
                <a:ea typeface="+mn-ea"/>
                <a:cs typeface="+mn-cs"/>
              </a:rPr>
              <a:t>curve that the diode exhibits in the breakdown region (Fig. 4.8) and the almost-constant voltage drop that this indicates, suggest that diodes operating in the breakdown region can be used in the design of voltage regulators.</a:t>
            </a:r>
            <a:endParaRPr lang="en-US" dirty="0" smtClean="0"/>
          </a:p>
        </p:txBody>
      </p:sp>
      <p:sp>
        <p:nvSpPr>
          <p:cNvPr id="118788" name="Slide Number Placeholder 3"/>
          <p:cNvSpPr>
            <a:spLocks noGrp="1"/>
          </p:cNvSpPr>
          <p:nvPr>
            <p:ph type="sldNum" sz="quarter" idx="5"/>
          </p:nvPr>
        </p:nvSpPr>
        <p:spPr>
          <a:noFill/>
        </p:spPr>
        <p:txBody>
          <a:bodyPr/>
          <a:lstStyle>
            <a:lvl1pPr eaLnBrk="0" hangingPunct="0">
              <a:defRPr sz="1600">
                <a:solidFill>
                  <a:schemeClr val="tx1"/>
                </a:solidFill>
                <a:latin typeface="Calibri" pitchFamily="34" charset="0"/>
              </a:defRPr>
            </a:lvl1pPr>
            <a:lvl2pPr marL="742950" indent="-285750" eaLnBrk="0" hangingPunct="0">
              <a:defRPr sz="1600">
                <a:solidFill>
                  <a:schemeClr val="tx1"/>
                </a:solidFill>
                <a:latin typeface="Calibri" pitchFamily="34" charset="0"/>
              </a:defRPr>
            </a:lvl2pPr>
            <a:lvl3pPr marL="1143000" indent="-228600" eaLnBrk="0" hangingPunct="0">
              <a:defRPr sz="1600">
                <a:solidFill>
                  <a:schemeClr val="tx1"/>
                </a:solidFill>
                <a:latin typeface="Calibri" pitchFamily="34" charset="0"/>
              </a:defRPr>
            </a:lvl3pPr>
            <a:lvl4pPr marL="1600200" indent="-228600" eaLnBrk="0" hangingPunct="0">
              <a:defRPr sz="1600">
                <a:solidFill>
                  <a:schemeClr val="tx1"/>
                </a:solidFill>
                <a:latin typeface="Calibri" pitchFamily="34" charset="0"/>
              </a:defRPr>
            </a:lvl4pPr>
            <a:lvl5pPr marL="2057400" indent="-228600" eaLnBrk="0" hangingPunct="0">
              <a:defRPr sz="1600">
                <a:solidFill>
                  <a:schemeClr val="tx1"/>
                </a:solidFill>
                <a:latin typeface="Calibri" pitchFamily="34" charset="0"/>
              </a:defRPr>
            </a:lvl5pPr>
            <a:lvl6pPr marL="2514600" indent="-228600" algn="r" eaLnBrk="0" fontAlgn="base" hangingPunct="0">
              <a:spcBef>
                <a:spcPct val="0"/>
              </a:spcBef>
              <a:spcAft>
                <a:spcPct val="0"/>
              </a:spcAft>
              <a:defRPr sz="1600">
                <a:solidFill>
                  <a:schemeClr val="tx1"/>
                </a:solidFill>
                <a:latin typeface="Calibri" pitchFamily="34" charset="0"/>
              </a:defRPr>
            </a:lvl6pPr>
            <a:lvl7pPr marL="2971800" indent="-228600" algn="r" eaLnBrk="0" fontAlgn="base" hangingPunct="0">
              <a:spcBef>
                <a:spcPct val="0"/>
              </a:spcBef>
              <a:spcAft>
                <a:spcPct val="0"/>
              </a:spcAft>
              <a:defRPr sz="1600">
                <a:solidFill>
                  <a:schemeClr val="tx1"/>
                </a:solidFill>
                <a:latin typeface="Calibri" pitchFamily="34" charset="0"/>
              </a:defRPr>
            </a:lvl7pPr>
            <a:lvl8pPr marL="3429000" indent="-228600" algn="r" eaLnBrk="0" fontAlgn="base" hangingPunct="0">
              <a:spcBef>
                <a:spcPct val="0"/>
              </a:spcBef>
              <a:spcAft>
                <a:spcPct val="0"/>
              </a:spcAft>
              <a:defRPr sz="1600">
                <a:solidFill>
                  <a:schemeClr val="tx1"/>
                </a:solidFill>
                <a:latin typeface="Calibri" pitchFamily="34" charset="0"/>
              </a:defRPr>
            </a:lvl8pPr>
            <a:lvl9pPr marL="3886200" indent="-228600" algn="r" eaLnBrk="0" fontAlgn="base" hangingPunct="0">
              <a:spcBef>
                <a:spcPct val="0"/>
              </a:spcBef>
              <a:spcAft>
                <a:spcPct val="0"/>
              </a:spcAft>
              <a:defRPr sz="1600">
                <a:solidFill>
                  <a:schemeClr val="tx1"/>
                </a:solidFill>
                <a:latin typeface="Calibri" pitchFamily="34" charset="0"/>
              </a:defRPr>
            </a:lvl9pPr>
          </a:lstStyle>
          <a:p>
            <a:pPr eaLnBrk="1" hangingPunct="1"/>
            <a:fld id="{1D7B3C93-B7DC-4F65-9EEE-C10B60A66E58}" type="slidenum">
              <a:rPr lang="en-US" sz="1200" smtClean="0">
                <a:latin typeface="Arial" charset="0"/>
              </a:rPr>
              <a:pPr eaLnBrk="1" hangingPunct="1"/>
              <a:t>70</a:t>
            </a:fld>
            <a:endParaRPr lang="en-US" sz="1200" smtClean="0">
              <a:latin typeface="Arial" charset="0"/>
            </a:endParaRPr>
          </a:p>
        </p:txBody>
      </p:sp>
    </p:spTree>
    <p:extLst>
      <p:ext uri="{BB962C8B-B14F-4D97-AF65-F5344CB8AC3E}">
        <p14:creationId xmlns:p14="http://schemas.microsoft.com/office/powerpoint/2010/main" val="10820560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xfrm>
            <a:off x="1143000" y="685800"/>
            <a:ext cx="4572000" cy="3429000"/>
          </a:xfrm>
          <a:ln/>
        </p:spPr>
      </p:sp>
      <p:sp>
        <p:nvSpPr>
          <p:cNvPr id="106499" name="Notes Placeholder 2"/>
          <p:cNvSpPr>
            <a:spLocks noGrp="1"/>
          </p:cNvSpPr>
          <p:nvPr>
            <p:ph type="body" idx="1"/>
          </p:nvPr>
        </p:nvSpPr>
        <p:spPr>
          <a:noFill/>
        </p:spPr>
        <p:txBody>
          <a:bodyPr/>
          <a:lstStyle/>
          <a:p>
            <a:r>
              <a:rPr lang="en-US" smtClean="0"/>
              <a:t>The “Cathode” is marked on the diode by a stripe near that terminal.</a:t>
            </a:r>
          </a:p>
        </p:txBody>
      </p:sp>
      <p:sp>
        <p:nvSpPr>
          <p:cNvPr id="106500" name="Slide Number Placeholder 3"/>
          <p:cNvSpPr>
            <a:spLocks noGrp="1"/>
          </p:cNvSpPr>
          <p:nvPr>
            <p:ph type="sldNum" sz="quarter" idx="5"/>
          </p:nvPr>
        </p:nvSpPr>
        <p:spPr>
          <a:noFill/>
        </p:spPr>
        <p:txBody>
          <a:bodyPr/>
          <a:lstStyle>
            <a:lvl1pPr eaLnBrk="0" hangingPunct="0">
              <a:defRPr sz="1600">
                <a:solidFill>
                  <a:schemeClr val="tx1"/>
                </a:solidFill>
                <a:latin typeface="Calibri" pitchFamily="34" charset="0"/>
              </a:defRPr>
            </a:lvl1pPr>
            <a:lvl2pPr marL="742950" indent="-285750" eaLnBrk="0" hangingPunct="0">
              <a:defRPr sz="1600">
                <a:solidFill>
                  <a:schemeClr val="tx1"/>
                </a:solidFill>
                <a:latin typeface="Calibri" pitchFamily="34" charset="0"/>
              </a:defRPr>
            </a:lvl2pPr>
            <a:lvl3pPr marL="1143000" indent="-228600" eaLnBrk="0" hangingPunct="0">
              <a:defRPr sz="1600">
                <a:solidFill>
                  <a:schemeClr val="tx1"/>
                </a:solidFill>
                <a:latin typeface="Calibri" pitchFamily="34" charset="0"/>
              </a:defRPr>
            </a:lvl3pPr>
            <a:lvl4pPr marL="1600200" indent="-228600" eaLnBrk="0" hangingPunct="0">
              <a:defRPr sz="1600">
                <a:solidFill>
                  <a:schemeClr val="tx1"/>
                </a:solidFill>
                <a:latin typeface="Calibri" pitchFamily="34" charset="0"/>
              </a:defRPr>
            </a:lvl4pPr>
            <a:lvl5pPr marL="2057400" indent="-228600" eaLnBrk="0" hangingPunct="0">
              <a:defRPr sz="1600">
                <a:solidFill>
                  <a:schemeClr val="tx1"/>
                </a:solidFill>
                <a:latin typeface="Calibri" pitchFamily="34" charset="0"/>
              </a:defRPr>
            </a:lvl5pPr>
            <a:lvl6pPr marL="2514600" indent="-228600" algn="r" eaLnBrk="0" fontAlgn="base" hangingPunct="0">
              <a:spcBef>
                <a:spcPct val="0"/>
              </a:spcBef>
              <a:spcAft>
                <a:spcPct val="0"/>
              </a:spcAft>
              <a:defRPr sz="1600">
                <a:solidFill>
                  <a:schemeClr val="tx1"/>
                </a:solidFill>
                <a:latin typeface="Calibri" pitchFamily="34" charset="0"/>
              </a:defRPr>
            </a:lvl6pPr>
            <a:lvl7pPr marL="2971800" indent="-228600" algn="r" eaLnBrk="0" fontAlgn="base" hangingPunct="0">
              <a:spcBef>
                <a:spcPct val="0"/>
              </a:spcBef>
              <a:spcAft>
                <a:spcPct val="0"/>
              </a:spcAft>
              <a:defRPr sz="1600">
                <a:solidFill>
                  <a:schemeClr val="tx1"/>
                </a:solidFill>
                <a:latin typeface="Calibri" pitchFamily="34" charset="0"/>
              </a:defRPr>
            </a:lvl7pPr>
            <a:lvl8pPr marL="3429000" indent="-228600" algn="r" eaLnBrk="0" fontAlgn="base" hangingPunct="0">
              <a:spcBef>
                <a:spcPct val="0"/>
              </a:spcBef>
              <a:spcAft>
                <a:spcPct val="0"/>
              </a:spcAft>
              <a:defRPr sz="1600">
                <a:solidFill>
                  <a:schemeClr val="tx1"/>
                </a:solidFill>
                <a:latin typeface="Calibri" pitchFamily="34" charset="0"/>
              </a:defRPr>
            </a:lvl8pPr>
            <a:lvl9pPr marL="3886200" indent="-228600" algn="r" eaLnBrk="0" fontAlgn="base" hangingPunct="0">
              <a:spcBef>
                <a:spcPct val="0"/>
              </a:spcBef>
              <a:spcAft>
                <a:spcPct val="0"/>
              </a:spcAft>
              <a:defRPr sz="1600">
                <a:solidFill>
                  <a:schemeClr val="tx1"/>
                </a:solidFill>
                <a:latin typeface="Calibri" pitchFamily="34" charset="0"/>
              </a:defRPr>
            </a:lvl9pPr>
          </a:lstStyle>
          <a:p>
            <a:pPr eaLnBrk="1" hangingPunct="1"/>
            <a:fld id="{B21EBAA9-8735-4623-8435-0ADFA307EB44}" type="slidenum">
              <a:rPr lang="en-US" sz="1200" smtClean="0">
                <a:latin typeface="Arial" charset="0"/>
              </a:rPr>
              <a:pPr eaLnBrk="1" hangingPunct="1"/>
              <a:t>9</a:t>
            </a:fld>
            <a:endParaRPr lang="en-US" sz="1200" smtClean="0">
              <a:latin typeface="Arial" charset="0"/>
            </a:endParaRPr>
          </a:p>
        </p:txBody>
      </p:sp>
    </p:spTree>
    <p:extLst>
      <p:ext uri="{BB962C8B-B14F-4D97-AF65-F5344CB8AC3E}">
        <p14:creationId xmlns:p14="http://schemas.microsoft.com/office/powerpoint/2010/main" val="21508093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From the above description it should be noted that the external circuit must be designed to limit the forward current through a conducting diode, and the reverse voltage across a cutoff diode, to predetermined values.</a:t>
            </a:r>
            <a:endParaRPr lang="en-US" dirty="0"/>
          </a:p>
        </p:txBody>
      </p:sp>
      <p:sp>
        <p:nvSpPr>
          <p:cNvPr id="4" name="Slide Number Placeholder 3"/>
          <p:cNvSpPr>
            <a:spLocks noGrp="1"/>
          </p:cNvSpPr>
          <p:nvPr>
            <p:ph type="sldNum" sz="quarter" idx="10"/>
          </p:nvPr>
        </p:nvSpPr>
        <p:spPr/>
        <p:txBody>
          <a:bodyPr/>
          <a:lstStyle/>
          <a:p>
            <a:fld id="{36CFBE10-18BB-420B-9C85-FFEE90134317}" type="slidenum">
              <a:rPr lang="en-US" smtClean="0"/>
              <a:t>10</a:t>
            </a:fld>
            <a:endParaRPr lang="en-US"/>
          </a:p>
        </p:txBody>
      </p:sp>
    </p:spTree>
    <p:extLst>
      <p:ext uri="{BB962C8B-B14F-4D97-AF65-F5344CB8AC3E}">
        <p14:creationId xmlns:p14="http://schemas.microsoft.com/office/powerpoint/2010/main" val="38579609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xfrm>
            <a:off x="1143000" y="685800"/>
            <a:ext cx="4572000" cy="3429000"/>
          </a:xfrm>
          <a:ln/>
        </p:spPr>
      </p:sp>
      <p:sp>
        <p:nvSpPr>
          <p:cNvPr id="107523" name="Notes Placeholder 2"/>
          <p:cNvSpPr>
            <a:spLocks noGrp="1"/>
          </p:cNvSpPr>
          <p:nvPr>
            <p:ph type="body" idx="1"/>
          </p:nvPr>
        </p:nvSpPr>
        <p:spPr>
          <a:noFill/>
        </p:spPr>
        <p:txBody>
          <a:bodyPr/>
          <a:lstStyle/>
          <a:p>
            <a:r>
              <a:rPr lang="en-US" smtClean="0"/>
              <a:t>Of course there is always some loss.</a:t>
            </a:r>
          </a:p>
        </p:txBody>
      </p:sp>
      <p:sp>
        <p:nvSpPr>
          <p:cNvPr id="107524" name="Slide Number Placeholder 3"/>
          <p:cNvSpPr>
            <a:spLocks noGrp="1"/>
          </p:cNvSpPr>
          <p:nvPr>
            <p:ph type="sldNum" sz="quarter" idx="5"/>
          </p:nvPr>
        </p:nvSpPr>
        <p:spPr>
          <a:noFill/>
        </p:spPr>
        <p:txBody>
          <a:bodyPr/>
          <a:lstStyle>
            <a:lvl1pPr eaLnBrk="0" hangingPunct="0">
              <a:defRPr sz="1600">
                <a:solidFill>
                  <a:schemeClr val="tx1"/>
                </a:solidFill>
                <a:latin typeface="Calibri" pitchFamily="34" charset="0"/>
              </a:defRPr>
            </a:lvl1pPr>
            <a:lvl2pPr marL="742950" indent="-285750" eaLnBrk="0" hangingPunct="0">
              <a:defRPr sz="1600">
                <a:solidFill>
                  <a:schemeClr val="tx1"/>
                </a:solidFill>
                <a:latin typeface="Calibri" pitchFamily="34" charset="0"/>
              </a:defRPr>
            </a:lvl2pPr>
            <a:lvl3pPr marL="1143000" indent="-228600" eaLnBrk="0" hangingPunct="0">
              <a:defRPr sz="1600">
                <a:solidFill>
                  <a:schemeClr val="tx1"/>
                </a:solidFill>
                <a:latin typeface="Calibri" pitchFamily="34" charset="0"/>
              </a:defRPr>
            </a:lvl3pPr>
            <a:lvl4pPr marL="1600200" indent="-228600" eaLnBrk="0" hangingPunct="0">
              <a:defRPr sz="1600">
                <a:solidFill>
                  <a:schemeClr val="tx1"/>
                </a:solidFill>
                <a:latin typeface="Calibri" pitchFamily="34" charset="0"/>
              </a:defRPr>
            </a:lvl4pPr>
            <a:lvl5pPr marL="2057400" indent="-228600" eaLnBrk="0" hangingPunct="0">
              <a:defRPr sz="1600">
                <a:solidFill>
                  <a:schemeClr val="tx1"/>
                </a:solidFill>
                <a:latin typeface="Calibri" pitchFamily="34" charset="0"/>
              </a:defRPr>
            </a:lvl5pPr>
            <a:lvl6pPr marL="2514600" indent="-228600" algn="r" eaLnBrk="0" fontAlgn="base" hangingPunct="0">
              <a:spcBef>
                <a:spcPct val="0"/>
              </a:spcBef>
              <a:spcAft>
                <a:spcPct val="0"/>
              </a:spcAft>
              <a:defRPr sz="1600">
                <a:solidFill>
                  <a:schemeClr val="tx1"/>
                </a:solidFill>
                <a:latin typeface="Calibri" pitchFamily="34" charset="0"/>
              </a:defRPr>
            </a:lvl6pPr>
            <a:lvl7pPr marL="2971800" indent="-228600" algn="r" eaLnBrk="0" fontAlgn="base" hangingPunct="0">
              <a:spcBef>
                <a:spcPct val="0"/>
              </a:spcBef>
              <a:spcAft>
                <a:spcPct val="0"/>
              </a:spcAft>
              <a:defRPr sz="1600">
                <a:solidFill>
                  <a:schemeClr val="tx1"/>
                </a:solidFill>
                <a:latin typeface="Calibri" pitchFamily="34" charset="0"/>
              </a:defRPr>
            </a:lvl7pPr>
            <a:lvl8pPr marL="3429000" indent="-228600" algn="r" eaLnBrk="0" fontAlgn="base" hangingPunct="0">
              <a:spcBef>
                <a:spcPct val="0"/>
              </a:spcBef>
              <a:spcAft>
                <a:spcPct val="0"/>
              </a:spcAft>
              <a:defRPr sz="1600">
                <a:solidFill>
                  <a:schemeClr val="tx1"/>
                </a:solidFill>
                <a:latin typeface="Calibri" pitchFamily="34" charset="0"/>
              </a:defRPr>
            </a:lvl8pPr>
            <a:lvl9pPr marL="3886200" indent="-228600" algn="r" eaLnBrk="0" fontAlgn="base" hangingPunct="0">
              <a:spcBef>
                <a:spcPct val="0"/>
              </a:spcBef>
              <a:spcAft>
                <a:spcPct val="0"/>
              </a:spcAft>
              <a:defRPr sz="1600">
                <a:solidFill>
                  <a:schemeClr val="tx1"/>
                </a:solidFill>
                <a:latin typeface="Calibri" pitchFamily="34" charset="0"/>
              </a:defRPr>
            </a:lvl9pPr>
          </a:lstStyle>
          <a:p>
            <a:pPr eaLnBrk="1" hangingPunct="1"/>
            <a:fld id="{DE80EBA7-2B61-4C3F-9CF8-1999E1643C7A}" type="slidenum">
              <a:rPr lang="en-US" sz="1200" smtClean="0">
                <a:latin typeface="Arial" charset="0"/>
              </a:rPr>
              <a:pPr eaLnBrk="1" hangingPunct="1"/>
              <a:t>11</a:t>
            </a:fld>
            <a:endParaRPr lang="en-US" sz="1200" smtClean="0">
              <a:latin typeface="Arial" charset="0"/>
            </a:endParaRPr>
          </a:p>
        </p:txBody>
      </p:sp>
    </p:spTree>
    <p:extLst>
      <p:ext uri="{BB962C8B-B14F-4D97-AF65-F5344CB8AC3E}">
        <p14:creationId xmlns:p14="http://schemas.microsoft.com/office/powerpoint/2010/main" val="17785590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xfrm>
            <a:off x="1143000" y="685800"/>
            <a:ext cx="4572000" cy="3429000"/>
          </a:xfrm>
          <a:ln/>
        </p:spPr>
      </p:sp>
      <p:sp>
        <p:nvSpPr>
          <p:cNvPr id="108547" name="Notes Placeholder 2"/>
          <p:cNvSpPr>
            <a:spLocks noGrp="1"/>
          </p:cNvSpPr>
          <p:nvPr>
            <p:ph type="body" idx="1"/>
          </p:nvPr>
        </p:nvSpPr>
        <p:spPr>
          <a:noFill/>
        </p:spPr>
        <p:txBody>
          <a:bodyPr/>
          <a:lstStyle/>
          <a:p>
            <a:r>
              <a:rPr lang="en-US" sz="1000" smtClean="0"/>
              <a:t>This is Resistor-Diode-Logic, but is generally never used due to practical reasons.  The earliest computers used Resistor-Transistor-Logic (RTL) or Diode-Transistor-Logic (DTL).</a:t>
            </a:r>
          </a:p>
        </p:txBody>
      </p:sp>
      <p:sp>
        <p:nvSpPr>
          <p:cNvPr id="108548" name="Slide Number Placeholder 3"/>
          <p:cNvSpPr>
            <a:spLocks noGrp="1"/>
          </p:cNvSpPr>
          <p:nvPr>
            <p:ph type="sldNum" sz="quarter" idx="5"/>
          </p:nvPr>
        </p:nvSpPr>
        <p:spPr>
          <a:noFill/>
        </p:spPr>
        <p:txBody>
          <a:bodyPr/>
          <a:lstStyle>
            <a:lvl1pPr eaLnBrk="0" hangingPunct="0">
              <a:defRPr sz="1600">
                <a:solidFill>
                  <a:schemeClr val="tx1"/>
                </a:solidFill>
                <a:latin typeface="Calibri" pitchFamily="34" charset="0"/>
              </a:defRPr>
            </a:lvl1pPr>
            <a:lvl2pPr marL="742950" indent="-285750" eaLnBrk="0" hangingPunct="0">
              <a:defRPr sz="1600">
                <a:solidFill>
                  <a:schemeClr val="tx1"/>
                </a:solidFill>
                <a:latin typeface="Calibri" pitchFamily="34" charset="0"/>
              </a:defRPr>
            </a:lvl2pPr>
            <a:lvl3pPr marL="1143000" indent="-228600" eaLnBrk="0" hangingPunct="0">
              <a:defRPr sz="1600">
                <a:solidFill>
                  <a:schemeClr val="tx1"/>
                </a:solidFill>
                <a:latin typeface="Calibri" pitchFamily="34" charset="0"/>
              </a:defRPr>
            </a:lvl3pPr>
            <a:lvl4pPr marL="1600200" indent="-228600" eaLnBrk="0" hangingPunct="0">
              <a:defRPr sz="1600">
                <a:solidFill>
                  <a:schemeClr val="tx1"/>
                </a:solidFill>
                <a:latin typeface="Calibri" pitchFamily="34" charset="0"/>
              </a:defRPr>
            </a:lvl4pPr>
            <a:lvl5pPr marL="2057400" indent="-228600" eaLnBrk="0" hangingPunct="0">
              <a:defRPr sz="1600">
                <a:solidFill>
                  <a:schemeClr val="tx1"/>
                </a:solidFill>
                <a:latin typeface="Calibri" pitchFamily="34" charset="0"/>
              </a:defRPr>
            </a:lvl5pPr>
            <a:lvl6pPr marL="2514600" indent="-228600" algn="r" eaLnBrk="0" fontAlgn="base" hangingPunct="0">
              <a:spcBef>
                <a:spcPct val="0"/>
              </a:spcBef>
              <a:spcAft>
                <a:spcPct val="0"/>
              </a:spcAft>
              <a:defRPr sz="1600">
                <a:solidFill>
                  <a:schemeClr val="tx1"/>
                </a:solidFill>
                <a:latin typeface="Calibri" pitchFamily="34" charset="0"/>
              </a:defRPr>
            </a:lvl6pPr>
            <a:lvl7pPr marL="2971800" indent="-228600" algn="r" eaLnBrk="0" fontAlgn="base" hangingPunct="0">
              <a:spcBef>
                <a:spcPct val="0"/>
              </a:spcBef>
              <a:spcAft>
                <a:spcPct val="0"/>
              </a:spcAft>
              <a:defRPr sz="1600">
                <a:solidFill>
                  <a:schemeClr val="tx1"/>
                </a:solidFill>
                <a:latin typeface="Calibri" pitchFamily="34" charset="0"/>
              </a:defRPr>
            </a:lvl7pPr>
            <a:lvl8pPr marL="3429000" indent="-228600" algn="r" eaLnBrk="0" fontAlgn="base" hangingPunct="0">
              <a:spcBef>
                <a:spcPct val="0"/>
              </a:spcBef>
              <a:spcAft>
                <a:spcPct val="0"/>
              </a:spcAft>
              <a:defRPr sz="1600">
                <a:solidFill>
                  <a:schemeClr val="tx1"/>
                </a:solidFill>
                <a:latin typeface="Calibri" pitchFamily="34" charset="0"/>
              </a:defRPr>
            </a:lvl8pPr>
            <a:lvl9pPr marL="3886200" indent="-228600" algn="r" eaLnBrk="0" fontAlgn="base" hangingPunct="0">
              <a:spcBef>
                <a:spcPct val="0"/>
              </a:spcBef>
              <a:spcAft>
                <a:spcPct val="0"/>
              </a:spcAft>
              <a:defRPr sz="1600">
                <a:solidFill>
                  <a:schemeClr val="tx1"/>
                </a:solidFill>
                <a:latin typeface="Calibri" pitchFamily="34" charset="0"/>
              </a:defRPr>
            </a:lvl9pPr>
          </a:lstStyle>
          <a:p>
            <a:pPr eaLnBrk="1" hangingPunct="1"/>
            <a:fld id="{AA260D13-F739-4C33-80A5-82B78771F8C1}" type="slidenum">
              <a:rPr lang="en-US" sz="1200" smtClean="0">
                <a:latin typeface="Arial" charset="0"/>
              </a:rPr>
              <a:pPr eaLnBrk="1" hangingPunct="1"/>
              <a:t>17</a:t>
            </a:fld>
            <a:endParaRPr lang="en-US" sz="1200" smtClean="0">
              <a:latin typeface="Arial" charset="0"/>
            </a:endParaRPr>
          </a:p>
        </p:txBody>
      </p:sp>
    </p:spTree>
    <p:extLst>
      <p:ext uri="{BB962C8B-B14F-4D97-AF65-F5344CB8AC3E}">
        <p14:creationId xmlns:p14="http://schemas.microsoft.com/office/powerpoint/2010/main" val="7557937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xfrm>
            <a:off x="1143000" y="685800"/>
            <a:ext cx="4572000" cy="3429000"/>
          </a:xfrm>
          <a:ln/>
        </p:spPr>
      </p:sp>
      <p:sp>
        <p:nvSpPr>
          <p:cNvPr id="109571" name="Notes Placeholder 2"/>
          <p:cNvSpPr>
            <a:spLocks noGrp="1"/>
          </p:cNvSpPr>
          <p:nvPr>
            <p:ph type="body" idx="1"/>
          </p:nvPr>
        </p:nvSpPr>
        <p:spPr>
          <a:noFill/>
        </p:spPr>
        <p:txBody>
          <a:bodyPr/>
          <a:lstStyle/>
          <a:p>
            <a:r>
              <a:rPr lang="en-US" smtClean="0"/>
              <a:t>Assume, then test the assumption to see if it works.  Repeat.</a:t>
            </a:r>
          </a:p>
        </p:txBody>
      </p:sp>
      <p:sp>
        <p:nvSpPr>
          <p:cNvPr id="109572" name="Slide Number Placeholder 3"/>
          <p:cNvSpPr>
            <a:spLocks noGrp="1"/>
          </p:cNvSpPr>
          <p:nvPr>
            <p:ph type="sldNum" sz="quarter" idx="5"/>
          </p:nvPr>
        </p:nvSpPr>
        <p:spPr>
          <a:noFill/>
        </p:spPr>
        <p:txBody>
          <a:bodyPr/>
          <a:lstStyle>
            <a:lvl1pPr eaLnBrk="0" hangingPunct="0">
              <a:defRPr sz="1600">
                <a:solidFill>
                  <a:schemeClr val="tx1"/>
                </a:solidFill>
                <a:latin typeface="Calibri" pitchFamily="34" charset="0"/>
              </a:defRPr>
            </a:lvl1pPr>
            <a:lvl2pPr marL="742950" indent="-285750" eaLnBrk="0" hangingPunct="0">
              <a:defRPr sz="1600">
                <a:solidFill>
                  <a:schemeClr val="tx1"/>
                </a:solidFill>
                <a:latin typeface="Calibri" pitchFamily="34" charset="0"/>
              </a:defRPr>
            </a:lvl2pPr>
            <a:lvl3pPr marL="1143000" indent="-228600" eaLnBrk="0" hangingPunct="0">
              <a:defRPr sz="1600">
                <a:solidFill>
                  <a:schemeClr val="tx1"/>
                </a:solidFill>
                <a:latin typeface="Calibri" pitchFamily="34" charset="0"/>
              </a:defRPr>
            </a:lvl3pPr>
            <a:lvl4pPr marL="1600200" indent="-228600" eaLnBrk="0" hangingPunct="0">
              <a:defRPr sz="1600">
                <a:solidFill>
                  <a:schemeClr val="tx1"/>
                </a:solidFill>
                <a:latin typeface="Calibri" pitchFamily="34" charset="0"/>
              </a:defRPr>
            </a:lvl4pPr>
            <a:lvl5pPr marL="2057400" indent="-228600" eaLnBrk="0" hangingPunct="0">
              <a:defRPr sz="1600">
                <a:solidFill>
                  <a:schemeClr val="tx1"/>
                </a:solidFill>
                <a:latin typeface="Calibri" pitchFamily="34" charset="0"/>
              </a:defRPr>
            </a:lvl5pPr>
            <a:lvl6pPr marL="2514600" indent="-228600" algn="r" eaLnBrk="0" fontAlgn="base" hangingPunct="0">
              <a:spcBef>
                <a:spcPct val="0"/>
              </a:spcBef>
              <a:spcAft>
                <a:spcPct val="0"/>
              </a:spcAft>
              <a:defRPr sz="1600">
                <a:solidFill>
                  <a:schemeClr val="tx1"/>
                </a:solidFill>
                <a:latin typeface="Calibri" pitchFamily="34" charset="0"/>
              </a:defRPr>
            </a:lvl6pPr>
            <a:lvl7pPr marL="2971800" indent="-228600" algn="r" eaLnBrk="0" fontAlgn="base" hangingPunct="0">
              <a:spcBef>
                <a:spcPct val="0"/>
              </a:spcBef>
              <a:spcAft>
                <a:spcPct val="0"/>
              </a:spcAft>
              <a:defRPr sz="1600">
                <a:solidFill>
                  <a:schemeClr val="tx1"/>
                </a:solidFill>
                <a:latin typeface="Calibri" pitchFamily="34" charset="0"/>
              </a:defRPr>
            </a:lvl7pPr>
            <a:lvl8pPr marL="3429000" indent="-228600" algn="r" eaLnBrk="0" fontAlgn="base" hangingPunct="0">
              <a:spcBef>
                <a:spcPct val="0"/>
              </a:spcBef>
              <a:spcAft>
                <a:spcPct val="0"/>
              </a:spcAft>
              <a:defRPr sz="1600">
                <a:solidFill>
                  <a:schemeClr val="tx1"/>
                </a:solidFill>
                <a:latin typeface="Calibri" pitchFamily="34" charset="0"/>
              </a:defRPr>
            </a:lvl8pPr>
            <a:lvl9pPr marL="3886200" indent="-228600" algn="r" eaLnBrk="0" fontAlgn="base" hangingPunct="0">
              <a:spcBef>
                <a:spcPct val="0"/>
              </a:spcBef>
              <a:spcAft>
                <a:spcPct val="0"/>
              </a:spcAft>
              <a:defRPr sz="1600">
                <a:solidFill>
                  <a:schemeClr val="tx1"/>
                </a:solidFill>
                <a:latin typeface="Calibri" pitchFamily="34" charset="0"/>
              </a:defRPr>
            </a:lvl9pPr>
          </a:lstStyle>
          <a:p>
            <a:pPr eaLnBrk="1" hangingPunct="1"/>
            <a:fld id="{EA0B500F-C5D4-4683-BB53-B5FC7498A791}" type="slidenum">
              <a:rPr lang="en-US" sz="1200" smtClean="0">
                <a:latin typeface="Arial" charset="0"/>
              </a:rPr>
              <a:pPr eaLnBrk="1" hangingPunct="1"/>
              <a:t>20</a:t>
            </a:fld>
            <a:endParaRPr lang="en-US" sz="1200" smtClean="0">
              <a:latin typeface="Arial" charset="0"/>
            </a:endParaRPr>
          </a:p>
        </p:txBody>
      </p:sp>
    </p:spTree>
    <p:extLst>
      <p:ext uri="{BB962C8B-B14F-4D97-AF65-F5344CB8AC3E}">
        <p14:creationId xmlns:p14="http://schemas.microsoft.com/office/powerpoint/2010/main" val="37369876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Another name for </a:t>
            </a:r>
            <a:r>
              <a:rPr lang="en-US" sz="1200" b="0" i="1" u="none" strike="noStrike" kern="1200" baseline="0" dirty="0" smtClean="0">
                <a:solidFill>
                  <a:schemeClr val="tx1"/>
                </a:solidFill>
                <a:latin typeface="+mn-lt"/>
                <a:ea typeface="+mn-ea"/>
                <a:cs typeface="+mn-cs"/>
              </a:rPr>
              <a:t>IS </a:t>
            </a:r>
            <a:r>
              <a:rPr lang="en-US" sz="1200" b="0" i="0" u="none" strike="noStrike" kern="1200" baseline="0" dirty="0" smtClean="0">
                <a:solidFill>
                  <a:schemeClr val="tx1"/>
                </a:solidFill>
                <a:latin typeface="+mn-lt"/>
                <a:ea typeface="+mn-ea"/>
                <a:cs typeface="+mn-cs"/>
              </a:rPr>
              <a:t>, and one that we will occasionally use, is the </a:t>
            </a:r>
            <a:r>
              <a:rPr lang="en-US" sz="1200" b="1" i="0" u="none" strike="noStrike" kern="1200" baseline="0" dirty="0" smtClean="0">
                <a:solidFill>
                  <a:schemeClr val="tx1"/>
                </a:solidFill>
                <a:latin typeface="+mn-lt"/>
                <a:ea typeface="+mn-ea"/>
                <a:cs typeface="+mn-cs"/>
              </a:rPr>
              <a:t>scale current</a:t>
            </a:r>
            <a:r>
              <a:rPr lang="en-US" sz="1200" b="0" i="0" u="none" strike="noStrike" kern="1200" baseline="0" dirty="0" smtClean="0">
                <a:solidFill>
                  <a:schemeClr val="tx1"/>
                </a:solidFill>
                <a:latin typeface="+mn-lt"/>
                <a:ea typeface="+mn-ea"/>
                <a:cs typeface="+mn-cs"/>
              </a:rPr>
              <a:t>. This name arises from the fact that </a:t>
            </a:r>
            <a:r>
              <a:rPr lang="en-US" sz="1200" b="0" i="1" u="none" strike="noStrike" kern="1200" baseline="0" dirty="0" smtClean="0">
                <a:solidFill>
                  <a:schemeClr val="tx1"/>
                </a:solidFill>
                <a:latin typeface="+mn-lt"/>
                <a:ea typeface="+mn-ea"/>
                <a:cs typeface="+mn-cs"/>
              </a:rPr>
              <a:t>IS </a:t>
            </a:r>
            <a:r>
              <a:rPr lang="en-US" sz="1200" b="0" i="0" u="none" strike="noStrike" kern="1200" baseline="0" dirty="0" err="1" smtClean="0">
                <a:solidFill>
                  <a:schemeClr val="tx1"/>
                </a:solidFill>
                <a:latin typeface="+mn-lt"/>
                <a:ea typeface="+mn-ea"/>
                <a:cs typeface="+mn-cs"/>
              </a:rPr>
              <a:t>is</a:t>
            </a:r>
            <a:r>
              <a:rPr lang="en-US" sz="1200" b="0" i="0" u="none" strike="noStrike" kern="1200" baseline="0" dirty="0" smtClean="0">
                <a:solidFill>
                  <a:schemeClr val="tx1"/>
                </a:solidFill>
                <a:latin typeface="+mn-lt"/>
                <a:ea typeface="+mn-ea"/>
                <a:cs typeface="+mn-cs"/>
              </a:rPr>
              <a:t> directly proportional to the cross-sectional area of the diode.</a:t>
            </a:r>
            <a:endParaRPr lang="en-US" dirty="0"/>
          </a:p>
        </p:txBody>
      </p:sp>
      <p:sp>
        <p:nvSpPr>
          <p:cNvPr id="4" name="Slide Number Placeholder 3"/>
          <p:cNvSpPr>
            <a:spLocks noGrp="1"/>
          </p:cNvSpPr>
          <p:nvPr>
            <p:ph type="sldNum" sz="quarter" idx="10"/>
          </p:nvPr>
        </p:nvSpPr>
        <p:spPr/>
        <p:txBody>
          <a:bodyPr/>
          <a:lstStyle/>
          <a:p>
            <a:fld id="{36CFBE10-18BB-420B-9C85-FFEE90134317}" type="slidenum">
              <a:rPr lang="en-US" smtClean="0"/>
              <a:t>25</a:t>
            </a:fld>
            <a:endParaRPr lang="en-US"/>
          </a:p>
        </p:txBody>
      </p:sp>
    </p:spTree>
    <p:extLst>
      <p:ext uri="{BB962C8B-B14F-4D97-AF65-F5344CB8AC3E}">
        <p14:creationId xmlns:p14="http://schemas.microsoft.com/office/powerpoint/2010/main" val="12807916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Since both </a:t>
            </a:r>
            <a:r>
              <a:rPr lang="en-US" sz="1200" b="0" i="1" u="none" strike="noStrike" kern="1200" baseline="0" dirty="0" smtClean="0">
                <a:solidFill>
                  <a:schemeClr val="tx1"/>
                </a:solidFill>
                <a:latin typeface="+mn-lt"/>
                <a:ea typeface="+mn-ea"/>
                <a:cs typeface="+mn-cs"/>
              </a:rPr>
              <a:t>I</a:t>
            </a:r>
            <a:r>
              <a:rPr lang="en-US" sz="1200" b="0" i="0" u="none" strike="noStrike" kern="1200" baseline="-25000" dirty="0" smtClean="0">
                <a:solidFill>
                  <a:schemeClr val="tx1"/>
                </a:solidFill>
                <a:latin typeface="+mn-lt"/>
                <a:ea typeface="+mn-ea"/>
                <a:cs typeface="+mn-cs"/>
              </a:rPr>
              <a:t>S</a:t>
            </a:r>
            <a:r>
              <a:rPr lang="en-US" sz="1200" b="0" i="1"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and </a:t>
            </a:r>
            <a:r>
              <a:rPr lang="en-US" sz="1200" b="0" i="1" u="none" strike="noStrike" kern="1200" baseline="0" dirty="0" smtClean="0">
                <a:solidFill>
                  <a:schemeClr val="tx1"/>
                </a:solidFill>
                <a:latin typeface="+mn-lt"/>
                <a:ea typeface="+mn-ea"/>
                <a:cs typeface="+mn-cs"/>
              </a:rPr>
              <a:t>V</a:t>
            </a:r>
            <a:r>
              <a:rPr lang="en-US" sz="1200" b="0" i="0" u="none" strike="noStrike" kern="1200" baseline="-25000" dirty="0" smtClean="0">
                <a:solidFill>
                  <a:schemeClr val="tx1"/>
                </a:solidFill>
                <a:latin typeface="+mn-lt"/>
                <a:ea typeface="+mn-ea"/>
                <a:cs typeface="+mn-cs"/>
              </a:rPr>
              <a:t>T</a:t>
            </a:r>
            <a:r>
              <a:rPr lang="en-US" sz="1200" b="0" i="1"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are functions of temperature, the forward </a:t>
            </a:r>
            <a:r>
              <a:rPr lang="en-US" sz="1200" b="0" i="1" u="none" strike="noStrike" kern="1200" baseline="0" dirty="0" smtClean="0">
                <a:solidFill>
                  <a:schemeClr val="tx1"/>
                </a:solidFill>
                <a:latin typeface="+mn-lt"/>
                <a:ea typeface="+mn-ea"/>
                <a:cs typeface="+mn-cs"/>
              </a:rPr>
              <a:t>i–v </a:t>
            </a:r>
            <a:r>
              <a:rPr lang="en-US" sz="1200" b="0" i="0" u="none" strike="noStrike" kern="1200" baseline="0" dirty="0" smtClean="0">
                <a:solidFill>
                  <a:schemeClr val="tx1"/>
                </a:solidFill>
                <a:latin typeface="+mn-lt"/>
                <a:ea typeface="+mn-ea"/>
                <a:cs typeface="+mn-cs"/>
              </a:rPr>
              <a:t>characteristic varies with temperature, as illustrated in Fig. 4.9. At a given constant diode current, the voltage drop across the diode decreases by approximately 2 mV for every 1°C increase in temperature. The change in diode voltage with temperature has been exploited in the design of electronic thermometers.</a:t>
            </a:r>
            <a:endParaRPr lang="en-US" dirty="0"/>
          </a:p>
        </p:txBody>
      </p:sp>
      <p:sp>
        <p:nvSpPr>
          <p:cNvPr id="4" name="Slide Number Placeholder 3"/>
          <p:cNvSpPr>
            <a:spLocks noGrp="1"/>
          </p:cNvSpPr>
          <p:nvPr>
            <p:ph type="sldNum" sz="quarter" idx="10"/>
          </p:nvPr>
        </p:nvSpPr>
        <p:spPr/>
        <p:txBody>
          <a:bodyPr/>
          <a:lstStyle/>
          <a:p>
            <a:fld id="{36CFBE10-18BB-420B-9C85-FFEE90134317}" type="slidenum">
              <a:rPr lang="en-US" smtClean="0"/>
              <a:t>29</a:t>
            </a:fld>
            <a:endParaRPr lang="en-US"/>
          </a:p>
        </p:txBody>
      </p:sp>
    </p:spTree>
    <p:extLst>
      <p:ext uri="{BB962C8B-B14F-4D97-AF65-F5344CB8AC3E}">
        <p14:creationId xmlns:p14="http://schemas.microsoft.com/office/powerpoint/2010/main" val="30739958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fld id="{445CAE45-4C41-48EB-9EAC-92DFC7E6B517}" type="datetime1">
              <a:rPr lang="en-US" smtClean="0"/>
              <a:t>10/28/2017</a:t>
            </a:fld>
            <a:endParaRPr lang="en-US"/>
          </a:p>
        </p:txBody>
      </p:sp>
      <p:sp>
        <p:nvSpPr>
          <p:cNvPr id="5" name="Footer Placeholder 4"/>
          <p:cNvSpPr>
            <a:spLocks noGrp="1"/>
          </p:cNvSpPr>
          <p:nvPr>
            <p:ph type="ftr" sz="quarter" idx="11"/>
          </p:nvPr>
        </p:nvSpPr>
        <p:spPr>
          <a:xfrm>
            <a:off x="1921934" y="5054602"/>
            <a:ext cx="4064860" cy="279400"/>
          </a:xfrm>
        </p:spPr>
        <p:txBody>
          <a:bodyPr/>
          <a:lstStyle/>
          <a:p>
            <a:r>
              <a:rPr lang="en-US" smtClean="0"/>
              <a:t> Oxford University Publishing Microelectronic Circuits by Adel S. Sedra and Kenneth C. Smith (0195323033)</a:t>
            </a:r>
            <a:endParaRPr lang="en-US"/>
          </a:p>
        </p:txBody>
      </p:sp>
      <p:sp>
        <p:nvSpPr>
          <p:cNvPr id="6" name="Slide Number Placeholder 5"/>
          <p:cNvSpPr>
            <a:spLocks noGrp="1"/>
          </p:cNvSpPr>
          <p:nvPr>
            <p:ph type="sldNum" sz="quarter" idx="12"/>
          </p:nvPr>
        </p:nvSpPr>
        <p:spPr>
          <a:xfrm>
            <a:off x="6817317" y="5054602"/>
            <a:ext cx="413483" cy="279400"/>
          </a:xfrm>
        </p:spPr>
        <p:txBody>
          <a:bodyPr/>
          <a:lstStyle/>
          <a:p>
            <a:fld id="{B6F15528-21DE-4FAA-801E-634DDDAF4B2B}" type="slidenum">
              <a:rPr lang="en-US" smtClean="0"/>
              <a:pPr/>
              <a:t>‹#›</a:t>
            </a:fld>
            <a:endParaRPr lang="en-US"/>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860808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4C4D2E-A20F-4730-92AC-20D69C6242A4}" type="datetime1">
              <a:rPr lang="en-US" smtClean="0"/>
              <a:t>10/28/2017</a:t>
            </a:fld>
            <a:endParaRPr lang="en-US"/>
          </a:p>
        </p:txBody>
      </p:sp>
      <p:sp>
        <p:nvSpPr>
          <p:cNvPr id="6" name="Footer Placeholder 5"/>
          <p:cNvSpPr>
            <a:spLocks noGrp="1"/>
          </p:cNvSpPr>
          <p:nvPr>
            <p:ph type="ftr" sz="quarter" idx="11"/>
          </p:nvPr>
        </p:nvSpPr>
        <p:spPr/>
        <p:txBody>
          <a:bodyPr/>
          <a:lstStyle/>
          <a:p>
            <a:r>
              <a:rPr lang="en-US" smtClean="0"/>
              <a:t> Oxford University Publishing Microelectronic Circuits by Adel S. Sedra and Kenneth C. Smith (0195323033)</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95820640"/>
      </p:ext>
    </p:extLst>
  </p:cSld>
  <p:clrMapOvr>
    <a:masterClrMapping/>
  </p:clrMapOvr>
  <p:hf hdr="0" ftr="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A4C4D2E-A20F-4730-92AC-20D69C6242A4}" type="datetime1">
              <a:rPr lang="en-US" smtClean="0"/>
              <a:t>10/28/2017</a:t>
            </a:fld>
            <a:endParaRPr lang="en-US"/>
          </a:p>
        </p:txBody>
      </p:sp>
      <p:sp>
        <p:nvSpPr>
          <p:cNvPr id="5" name="Footer Placeholder 4"/>
          <p:cNvSpPr>
            <a:spLocks noGrp="1"/>
          </p:cNvSpPr>
          <p:nvPr>
            <p:ph type="ftr" sz="quarter" idx="11"/>
          </p:nvPr>
        </p:nvSpPr>
        <p:spPr/>
        <p:txBody>
          <a:bodyPr/>
          <a:lstStyle/>
          <a:p>
            <a:r>
              <a:rPr lang="en-US" smtClean="0"/>
              <a:t> Oxford University Publishing Microelectronic Circuits by Adel S. Sedra and Kenneth C. Smith (0195323033)</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83390580"/>
      </p:ext>
    </p:extLst>
  </p:cSld>
  <p:clrMapOvr>
    <a:masterClrMapping/>
  </p:clrMapOvr>
  <p:hf hdr="0" ftr="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A4C4D2E-A20F-4730-92AC-20D69C6242A4}" type="datetime1">
              <a:rPr lang="en-US" smtClean="0"/>
              <a:t>10/28/2017</a:t>
            </a:fld>
            <a:endParaRPr lang="en-US"/>
          </a:p>
        </p:txBody>
      </p:sp>
      <p:sp>
        <p:nvSpPr>
          <p:cNvPr id="5" name="Footer Placeholder 4"/>
          <p:cNvSpPr>
            <a:spLocks noGrp="1"/>
          </p:cNvSpPr>
          <p:nvPr>
            <p:ph type="ftr" sz="quarter" idx="11"/>
          </p:nvPr>
        </p:nvSpPr>
        <p:spPr/>
        <p:txBody>
          <a:bodyPr/>
          <a:lstStyle/>
          <a:p>
            <a:r>
              <a:rPr lang="en-US" smtClean="0"/>
              <a:t> Oxford University Publishing Microelectronic Circuits by Adel S. Sedra and Kenneth C. Smith (0195323033)</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83888422"/>
      </p:ext>
    </p:extLst>
  </p:cSld>
  <p:clrMapOvr>
    <a:masterClrMapping/>
  </p:clrMapOvr>
  <p:hf hdr="0" ftr="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A4C4D2E-A20F-4730-92AC-20D69C6242A4}" type="datetime1">
              <a:rPr lang="en-US" smtClean="0"/>
              <a:t>10/28/2017</a:t>
            </a:fld>
            <a:endParaRPr lang="en-US"/>
          </a:p>
        </p:txBody>
      </p:sp>
      <p:sp>
        <p:nvSpPr>
          <p:cNvPr id="5" name="Footer Placeholder 4"/>
          <p:cNvSpPr>
            <a:spLocks noGrp="1"/>
          </p:cNvSpPr>
          <p:nvPr>
            <p:ph type="ftr" sz="quarter" idx="11"/>
          </p:nvPr>
        </p:nvSpPr>
        <p:spPr/>
        <p:txBody>
          <a:bodyPr/>
          <a:lstStyle/>
          <a:p>
            <a:r>
              <a:rPr lang="en-US" smtClean="0"/>
              <a:t> Oxford University Publishing Microelectronic Circuits by Adel S. Sedra and Kenneth C. Smith (0195323033)</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54635708"/>
      </p:ext>
    </p:extLst>
  </p:cSld>
  <p:clrMapOvr>
    <a:masterClrMapping/>
  </p:clrMapOvr>
  <p:hf hdr="0" ftr="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A4C4D2E-A20F-4730-92AC-20D69C6242A4}" type="datetime1">
              <a:rPr lang="en-US" smtClean="0"/>
              <a:t>10/28/2017</a:t>
            </a:fld>
            <a:endParaRPr lang="en-US"/>
          </a:p>
        </p:txBody>
      </p:sp>
      <p:sp>
        <p:nvSpPr>
          <p:cNvPr id="5" name="Footer Placeholder 4"/>
          <p:cNvSpPr>
            <a:spLocks noGrp="1"/>
          </p:cNvSpPr>
          <p:nvPr>
            <p:ph type="ftr" sz="quarter" idx="11"/>
          </p:nvPr>
        </p:nvSpPr>
        <p:spPr/>
        <p:txBody>
          <a:bodyPr/>
          <a:lstStyle/>
          <a:p>
            <a:r>
              <a:rPr lang="en-US" smtClean="0"/>
              <a:t> Oxford University Publishing Microelectronic Circuits by Adel S. Sedra and Kenneth C. Smith (0195323033)</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17807659"/>
      </p:ext>
    </p:extLst>
  </p:cSld>
  <p:clrMapOvr>
    <a:masterClrMapping/>
  </p:clrMapOvr>
  <p:hf hdr="0" ftr="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smtClean="0"/>
              <a:t>Click to edit Master title style</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A4C4D2E-A20F-4730-92AC-20D69C6242A4}" type="datetime1">
              <a:rPr lang="en-US" smtClean="0"/>
              <a:t>10/28/2017</a:t>
            </a:fld>
            <a:endParaRPr lang="en-US"/>
          </a:p>
        </p:txBody>
      </p:sp>
      <p:sp>
        <p:nvSpPr>
          <p:cNvPr id="5" name="Footer Placeholder 4"/>
          <p:cNvSpPr>
            <a:spLocks noGrp="1"/>
          </p:cNvSpPr>
          <p:nvPr>
            <p:ph type="ftr" sz="quarter" idx="11"/>
          </p:nvPr>
        </p:nvSpPr>
        <p:spPr/>
        <p:txBody>
          <a:bodyPr/>
          <a:lstStyle/>
          <a:p>
            <a:r>
              <a:rPr lang="en-US" smtClean="0"/>
              <a:t> Oxford University Publishing Microelectronic Circuits by Adel S. Sedra and Kenneth C. Smith (0195323033)</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92171006"/>
      </p:ext>
    </p:extLst>
  </p:cSld>
  <p:clrMapOvr>
    <a:masterClrMapping/>
  </p:clrMapOvr>
  <p:hf hdr="0" ftr="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6150327-34A6-4596-BCEB-EBF1797113F6}" type="datetime1">
              <a:rPr lang="en-US" smtClean="0"/>
              <a:t>10/28/2017</a:t>
            </a:fld>
            <a:endParaRPr lang="en-US"/>
          </a:p>
        </p:txBody>
      </p:sp>
      <p:sp>
        <p:nvSpPr>
          <p:cNvPr id="5" name="Footer Placeholder 4"/>
          <p:cNvSpPr>
            <a:spLocks noGrp="1"/>
          </p:cNvSpPr>
          <p:nvPr>
            <p:ph type="ftr" sz="quarter" idx="11"/>
          </p:nvPr>
        </p:nvSpPr>
        <p:spPr/>
        <p:txBody>
          <a:bodyPr/>
          <a:lstStyle/>
          <a:p>
            <a:r>
              <a:rPr lang="en-US" smtClean="0"/>
              <a:t> Oxford University Publishing Microelectronic Circuits by Adel S. Sedra and Kenneth C. Smith (0195323033)</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688957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203C7F3-78A7-4296-BBE1-BB1535E28CC5}" type="datetime1">
              <a:rPr lang="en-US" smtClean="0"/>
              <a:t>10/28/2017</a:t>
            </a:fld>
            <a:endParaRPr lang="en-US"/>
          </a:p>
        </p:txBody>
      </p:sp>
      <p:sp>
        <p:nvSpPr>
          <p:cNvPr id="5" name="Footer Placeholder 4"/>
          <p:cNvSpPr>
            <a:spLocks noGrp="1"/>
          </p:cNvSpPr>
          <p:nvPr>
            <p:ph type="ftr" sz="quarter" idx="11"/>
          </p:nvPr>
        </p:nvSpPr>
        <p:spPr/>
        <p:txBody>
          <a:bodyPr/>
          <a:lstStyle/>
          <a:p>
            <a:r>
              <a:rPr lang="en-US" smtClean="0"/>
              <a:t> Oxford University Publishing Microelectronic Circuits by Adel S. Sedra and Kenneth C. Smith (0195323033)</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120919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52400"/>
            <a:ext cx="3657600" cy="1295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52400" y="2057400"/>
            <a:ext cx="43053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2057400"/>
            <a:ext cx="43053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endParaRPr lang="en-US" dirty="0"/>
          </a:p>
          <a:p>
            <a:pPr>
              <a:defRPr/>
            </a:pPr>
            <a:r>
              <a:rPr lang="en-US" dirty="0"/>
              <a:t>Oxford University Publishing</a:t>
            </a:r>
          </a:p>
          <a:p>
            <a:pPr>
              <a:defRPr/>
            </a:pPr>
            <a:r>
              <a:rPr lang="en-US" dirty="0"/>
              <a:t>Microelectronic Circuits by Adel S. </a:t>
            </a:r>
            <a:r>
              <a:rPr lang="en-US" dirty="0" err="1"/>
              <a:t>Sedra</a:t>
            </a:r>
            <a:r>
              <a:rPr lang="en-US" dirty="0"/>
              <a:t> and Kenneth C. Smith (0195323033)</a:t>
            </a:r>
          </a:p>
        </p:txBody>
      </p:sp>
      <p:sp>
        <p:nvSpPr>
          <p:cNvPr id="6" name="Rectangle 6"/>
          <p:cNvSpPr>
            <a:spLocks noGrp="1" noChangeArrowheads="1"/>
          </p:cNvSpPr>
          <p:nvPr>
            <p:ph type="sldNum" sz="quarter" idx="11"/>
          </p:nvPr>
        </p:nvSpPr>
        <p:spPr>
          <a:ln/>
        </p:spPr>
        <p:txBody>
          <a:bodyPr/>
          <a:lstStyle>
            <a:lvl1pPr>
              <a:defRPr/>
            </a:lvl1pPr>
          </a:lstStyle>
          <a:p>
            <a:pPr>
              <a:defRPr/>
            </a:pPr>
            <a:fld id="{ABEEFF7F-5A95-49AE-8F53-BC2EF76CBC23}" type="slidenum">
              <a:rPr lang="en-US"/>
              <a:pPr>
                <a:defRPr/>
              </a:pPr>
              <a:t>‹#›</a:t>
            </a:fld>
            <a:endParaRPr lang="en-US"/>
          </a:p>
        </p:txBody>
      </p:sp>
    </p:spTree>
    <p:extLst>
      <p:ext uri="{BB962C8B-B14F-4D97-AF65-F5344CB8AC3E}">
        <p14:creationId xmlns:p14="http://schemas.microsoft.com/office/powerpoint/2010/main" val="12033682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215AADF-28D5-4699-B2EF-5A56396DC849}" type="datetime1">
              <a:rPr lang="en-US" smtClean="0"/>
              <a:t>10/28/2017</a:t>
            </a:fld>
            <a:endParaRPr lang="en-US"/>
          </a:p>
        </p:txBody>
      </p:sp>
      <p:sp>
        <p:nvSpPr>
          <p:cNvPr id="5" name="Footer Placeholder 4"/>
          <p:cNvSpPr>
            <a:spLocks noGrp="1"/>
          </p:cNvSpPr>
          <p:nvPr>
            <p:ph type="ftr" sz="quarter" idx="11"/>
          </p:nvPr>
        </p:nvSpPr>
        <p:spPr/>
        <p:txBody>
          <a:bodyPr/>
          <a:lstStyle/>
          <a:p>
            <a:r>
              <a:rPr lang="en-US" smtClean="0"/>
              <a:t> Oxford University Publishing Microelectronic Circuits by Adel S. Sedra and Kenneth C. Smith (0195323033)</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339114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BD2F974-1693-450D-A427-C4CB7D9794AB}" type="datetime1">
              <a:rPr lang="en-US" smtClean="0"/>
              <a:t>10/28/2017</a:t>
            </a:fld>
            <a:endParaRPr lang="en-US"/>
          </a:p>
        </p:txBody>
      </p:sp>
      <p:sp>
        <p:nvSpPr>
          <p:cNvPr id="5" name="Footer Placeholder 4"/>
          <p:cNvSpPr>
            <a:spLocks noGrp="1"/>
          </p:cNvSpPr>
          <p:nvPr>
            <p:ph type="ftr" sz="quarter" idx="11"/>
          </p:nvPr>
        </p:nvSpPr>
        <p:spPr/>
        <p:txBody>
          <a:bodyPr/>
          <a:lstStyle/>
          <a:p>
            <a:r>
              <a:rPr lang="en-US" smtClean="0"/>
              <a:t> Oxford University Publishing Microelectronic Circuits by Adel S. Sedra and Kenneth C. Smith (0195323033)</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861117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9A0DB38-853B-4A4D-A2D1-28B2EFEBB945}" type="datetime1">
              <a:rPr lang="en-US" smtClean="0"/>
              <a:t>10/28/2017</a:t>
            </a:fld>
            <a:endParaRPr lang="en-US"/>
          </a:p>
        </p:txBody>
      </p:sp>
      <p:sp>
        <p:nvSpPr>
          <p:cNvPr id="6" name="Footer Placeholder 5"/>
          <p:cNvSpPr>
            <a:spLocks noGrp="1"/>
          </p:cNvSpPr>
          <p:nvPr>
            <p:ph type="ftr" sz="quarter" idx="11"/>
          </p:nvPr>
        </p:nvSpPr>
        <p:spPr/>
        <p:txBody>
          <a:bodyPr/>
          <a:lstStyle/>
          <a:p>
            <a:r>
              <a:rPr lang="en-US" smtClean="0"/>
              <a:t> Oxford University Publishing Microelectronic Circuits by Adel S. Sedra and Kenneth C. Smith (0195323033)</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045439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A04AB94-8FAE-45D0-93BF-C64FEAB08A3C}" type="datetime1">
              <a:rPr lang="en-US" smtClean="0"/>
              <a:t>10/28/2017</a:t>
            </a:fld>
            <a:endParaRPr lang="en-US"/>
          </a:p>
        </p:txBody>
      </p:sp>
      <p:sp>
        <p:nvSpPr>
          <p:cNvPr id="8" name="Footer Placeholder 7"/>
          <p:cNvSpPr>
            <a:spLocks noGrp="1"/>
          </p:cNvSpPr>
          <p:nvPr>
            <p:ph type="ftr" sz="quarter" idx="11"/>
          </p:nvPr>
        </p:nvSpPr>
        <p:spPr/>
        <p:txBody>
          <a:bodyPr/>
          <a:lstStyle/>
          <a:p>
            <a:r>
              <a:rPr lang="en-US" smtClean="0"/>
              <a:t> Oxford University Publishing Microelectronic Circuits by Adel S. Sedra and Kenneth C. Smith (0195323033)</a:t>
            </a:r>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746696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5F68933-F27E-41C2-A6D1-1F7394B5B81E}" type="datetime1">
              <a:rPr lang="en-US" smtClean="0"/>
              <a:t>10/28/2017</a:t>
            </a:fld>
            <a:endParaRPr lang="en-US"/>
          </a:p>
        </p:txBody>
      </p:sp>
      <p:sp>
        <p:nvSpPr>
          <p:cNvPr id="4" name="Footer Placeholder 3"/>
          <p:cNvSpPr>
            <a:spLocks noGrp="1"/>
          </p:cNvSpPr>
          <p:nvPr>
            <p:ph type="ftr" sz="quarter" idx="11"/>
          </p:nvPr>
        </p:nvSpPr>
        <p:spPr/>
        <p:txBody>
          <a:bodyPr/>
          <a:lstStyle/>
          <a:p>
            <a:r>
              <a:rPr lang="en-US" smtClean="0"/>
              <a:t> Oxford University Publishing Microelectronic Circuits by Adel S. Sedra and Kenneth C. Smith (0195323033)</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742659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2DB0F1-CE45-4745-B8F3-8CA5D7C5DCAF}" type="datetime1">
              <a:rPr lang="en-US" smtClean="0"/>
              <a:t>10/28/2017</a:t>
            </a:fld>
            <a:endParaRPr lang="en-US"/>
          </a:p>
        </p:txBody>
      </p:sp>
      <p:sp>
        <p:nvSpPr>
          <p:cNvPr id="3" name="Footer Placeholder 2"/>
          <p:cNvSpPr>
            <a:spLocks noGrp="1"/>
          </p:cNvSpPr>
          <p:nvPr>
            <p:ph type="ftr" sz="quarter" idx="11"/>
          </p:nvPr>
        </p:nvSpPr>
        <p:spPr/>
        <p:txBody>
          <a:bodyPr/>
          <a:lstStyle/>
          <a:p>
            <a:r>
              <a:rPr lang="en-US" smtClean="0"/>
              <a:t> Oxford University Publishing Microelectronic Circuits by Adel S. Sedra and Kenneth C. Smith (0195323033)</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21225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31DA29-0438-4057-A586-D30E012E3656}" type="datetime1">
              <a:rPr lang="en-US" smtClean="0"/>
              <a:t>10/28/2017</a:t>
            </a:fld>
            <a:endParaRPr lang="en-US"/>
          </a:p>
        </p:txBody>
      </p:sp>
      <p:sp>
        <p:nvSpPr>
          <p:cNvPr id="6" name="Footer Placeholder 5"/>
          <p:cNvSpPr>
            <a:spLocks noGrp="1"/>
          </p:cNvSpPr>
          <p:nvPr>
            <p:ph type="ftr" sz="quarter" idx="11"/>
          </p:nvPr>
        </p:nvSpPr>
        <p:spPr/>
        <p:txBody>
          <a:bodyPr/>
          <a:lstStyle/>
          <a:p>
            <a:r>
              <a:rPr lang="en-US" smtClean="0"/>
              <a:t> Oxford University Publishing Microelectronic Circuits by Adel S. Sedra and Kenneth C. Smith (0195323033)</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41838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704FCD-0E4A-4A87-BE85-1235F8E2F8B8}" type="datetime1">
              <a:rPr lang="en-US" smtClean="0"/>
              <a:t>10/28/2017</a:t>
            </a:fld>
            <a:endParaRPr lang="en-US"/>
          </a:p>
        </p:txBody>
      </p:sp>
      <p:sp>
        <p:nvSpPr>
          <p:cNvPr id="6" name="Footer Placeholder 5"/>
          <p:cNvSpPr>
            <a:spLocks noGrp="1"/>
          </p:cNvSpPr>
          <p:nvPr>
            <p:ph type="ftr" sz="quarter" idx="11"/>
          </p:nvPr>
        </p:nvSpPr>
        <p:spPr/>
        <p:txBody>
          <a:bodyPr/>
          <a:lstStyle/>
          <a:p>
            <a:r>
              <a:rPr lang="en-US" smtClean="0"/>
              <a:t> Oxford University Publishing Microelectronic Circuits by Adel S. Sedra and Kenneth C. Smith (0195323033)</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076188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A4C4D2E-A20F-4730-92AC-20D69C6242A4}" type="datetime1">
              <a:rPr lang="en-US" smtClean="0"/>
              <a:t>10/28/2017</a:t>
            </a:fld>
            <a:endParaRPr lang="en-US"/>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r>
              <a:rPr lang="en-US" smtClean="0"/>
              <a:t> Oxford University Publishing Microelectronic Circuits by Adel S. Sedra and Kenneth C. Smith (0195323033)</a:t>
            </a:r>
            <a:endParaRPr lang="en-US"/>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401697302"/>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 id="2147483714" r:id="rId15"/>
    <p:sldLayoutId id="2147483715" r:id="rId16"/>
    <p:sldLayoutId id="2147483716" r:id="rId17"/>
    <p:sldLayoutId id="2147483717" r:id="rId18"/>
  </p:sldLayoutIdLst>
  <p:hf hdr="0" ftr="0"/>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4.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image" Target="../media/image32.png"/><Relationship Id="rId1" Type="http://schemas.openxmlformats.org/officeDocument/2006/relationships/slideLayout" Target="../slideLayouts/slideLayout4.xml"/><Relationship Id="rId6" Type="http://schemas.openxmlformats.org/officeDocument/2006/relationships/image" Target="../media/image150.png"/><Relationship Id="rId5" Type="http://schemas.openxmlformats.org/officeDocument/2006/relationships/image" Target="../media/image140.png"/><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image" Target="../media/image9.wmf"/><Relationship Id="rId13" Type="http://schemas.openxmlformats.org/officeDocument/2006/relationships/image" Target="../media/image11.wmf"/><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8.wmf"/><Relationship Id="rId11" Type="http://schemas.openxmlformats.org/officeDocument/2006/relationships/image" Target="../media/image12.png"/><Relationship Id="rId5" Type="http://schemas.openxmlformats.org/officeDocument/2006/relationships/oleObject" Target="../embeddings/oleObject2.bin"/><Relationship Id="rId10" Type="http://schemas.openxmlformats.org/officeDocument/2006/relationships/image" Target="../media/image10.wmf"/><Relationship Id="rId4" Type="http://schemas.openxmlformats.org/officeDocument/2006/relationships/image" Target="../media/image7.wmf"/><Relationship Id="rId9" Type="http://schemas.openxmlformats.org/officeDocument/2006/relationships/oleObject" Target="../embeddings/oleObject4.bin"/></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2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5.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8.xml"/><Relationship Id="rId1" Type="http://schemas.openxmlformats.org/officeDocument/2006/relationships/vmlDrawing" Target="../drawings/vmlDrawing2.vml"/><Relationship Id="rId5" Type="http://schemas.openxmlformats.org/officeDocument/2006/relationships/image" Target="../media/image46.wmf"/><Relationship Id="rId4" Type="http://schemas.openxmlformats.org/officeDocument/2006/relationships/oleObject" Target="../embeddings/oleObject6.bin"/></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8.xml"/><Relationship Id="rId1" Type="http://schemas.openxmlformats.org/officeDocument/2006/relationships/vmlDrawing" Target="../drawings/vmlDrawing3.vml"/><Relationship Id="rId4" Type="http://schemas.openxmlformats.org/officeDocument/2006/relationships/image" Target="../media/image47.wmf"/></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8.xml"/><Relationship Id="rId1" Type="http://schemas.openxmlformats.org/officeDocument/2006/relationships/vmlDrawing" Target="../drawings/vmlDrawing4.vml"/><Relationship Id="rId4" Type="http://schemas.openxmlformats.org/officeDocument/2006/relationships/image" Target="../media/image48.wmf"/></Relationships>
</file>

<file path=ppt/slides/_rels/slide28.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8.xml"/><Relationship Id="rId1" Type="http://schemas.openxmlformats.org/officeDocument/2006/relationships/vmlDrawing" Target="../drawings/vmlDrawing5.vml"/><Relationship Id="rId4" Type="http://schemas.openxmlformats.org/officeDocument/2006/relationships/image" Target="../media/image50.w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52.wmf"/><Relationship Id="rId4" Type="http://schemas.openxmlformats.org/officeDocument/2006/relationships/oleObject" Target="../embeddings/oleObject10.bin"/></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18.xml"/><Relationship Id="rId1" Type="http://schemas.openxmlformats.org/officeDocument/2006/relationships/vmlDrawing" Target="../drawings/vmlDrawing7.vml"/><Relationship Id="rId5" Type="http://schemas.openxmlformats.org/officeDocument/2006/relationships/image" Target="../media/image54.jpeg"/><Relationship Id="rId4" Type="http://schemas.openxmlformats.org/officeDocument/2006/relationships/image" Target="../media/image53.wmf"/></Relationships>
</file>

<file path=ppt/slides/_rels/slide37.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 Id="rId4" Type="http://schemas.openxmlformats.org/officeDocument/2006/relationships/image" Target="../media/image54.jpeg"/></Relationships>
</file>

<file path=ppt/slides/_rels/slide42.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18.xml"/><Relationship Id="rId1" Type="http://schemas.openxmlformats.org/officeDocument/2006/relationships/vmlDrawing" Target="../drawings/vmlDrawing8.vml"/><Relationship Id="rId4" Type="http://schemas.openxmlformats.org/officeDocument/2006/relationships/image" Target="../media/image66.wmf"/></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18.xml"/><Relationship Id="rId1" Type="http://schemas.openxmlformats.org/officeDocument/2006/relationships/vmlDrawing" Target="../drawings/vmlDrawing9.vml"/><Relationship Id="rId4" Type="http://schemas.openxmlformats.org/officeDocument/2006/relationships/image" Target="../media/image67.wmf"/></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18.xml"/><Relationship Id="rId1" Type="http://schemas.openxmlformats.org/officeDocument/2006/relationships/vmlDrawing" Target="../drawings/vmlDrawing10.vml"/><Relationship Id="rId4" Type="http://schemas.openxmlformats.org/officeDocument/2006/relationships/image" Target="../media/image68.wmf"/></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18.xml"/><Relationship Id="rId1" Type="http://schemas.openxmlformats.org/officeDocument/2006/relationships/vmlDrawing" Target="../drawings/vmlDrawing11.vml"/><Relationship Id="rId4" Type="http://schemas.openxmlformats.org/officeDocument/2006/relationships/image" Target="../media/image69.wmf"/></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image" Target="../media/image70.wmf"/></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60.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2.xml"/><Relationship Id="rId4" Type="http://schemas.openxmlformats.org/officeDocument/2006/relationships/image" Target="../media/image73.png"/></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4.xml"/><Relationship Id="rId5" Type="http://schemas.openxmlformats.org/officeDocument/2006/relationships/image" Target="../media/image78.png"/><Relationship Id="rId4" Type="http://schemas.openxmlformats.org/officeDocument/2006/relationships/image" Target="../media/image77.png"/></Relationships>
</file>

<file path=ppt/slides/_rels/slide65.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79.png"/><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83.png"/><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4.png"/><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90.png"/><Relationship Id="rId5" Type="http://schemas.openxmlformats.org/officeDocument/2006/relationships/image" Target="../media/image89.png"/><Relationship Id="rId4" Type="http://schemas.openxmlformats.org/officeDocument/2006/relationships/image" Target="../media/image88.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txBox="1">
            <a:spLocks/>
          </p:cNvSpPr>
          <p:nvPr/>
        </p:nvSpPr>
        <p:spPr bwMode="auto">
          <a:xfrm>
            <a:off x="685800" y="2130425"/>
            <a:ext cx="77724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r>
              <a:rPr lang="en-US" sz="4400" dirty="0"/>
              <a:t>Lecture 04: Diodes</a:t>
            </a:r>
            <a:endParaRPr lang="en-US" altLang="en-US" sz="4400" dirty="0" smtClean="0">
              <a:ln w="0"/>
              <a:effectLst>
                <a:outerShdw blurRad="38100" dist="19050" dir="2700000" algn="tl" rotWithShape="0">
                  <a:schemeClr val="dk1">
                    <a:alpha val="40000"/>
                  </a:schemeClr>
                </a:outerShdw>
              </a:effectLst>
            </a:endParaRPr>
          </a:p>
        </p:txBody>
      </p:sp>
      <p:sp>
        <p:nvSpPr>
          <p:cNvPr id="17411" name="Subtitle 2"/>
          <p:cNvSpPr txBox="1">
            <a:spLocks/>
          </p:cNvSpPr>
          <p:nvPr/>
        </p:nvSpPr>
        <p:spPr bwMode="auto">
          <a:xfrm>
            <a:off x="1371600" y="3886200"/>
            <a:ext cx="6400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Clr>
                <a:schemeClr val="accent1"/>
              </a:buClr>
              <a:buSzPct val="115000"/>
              <a:buFont typeface="Arial" panose="020B0604020202020204" pitchFamily="34" charset="0"/>
              <a:buChar char="•"/>
              <a:defRPr sz="2400">
                <a:solidFill>
                  <a:srgbClr val="262626"/>
                </a:solidFill>
                <a:latin typeface="Garamond" panose="02020404030301010803" pitchFamily="18" charset="0"/>
              </a:defRPr>
            </a:lvl1pPr>
            <a:lvl2pPr marL="742950" indent="-285750">
              <a:spcBef>
                <a:spcPct val="20000"/>
              </a:spcBef>
              <a:spcAft>
                <a:spcPts val="600"/>
              </a:spcAft>
              <a:buClr>
                <a:schemeClr val="accent1"/>
              </a:buClr>
              <a:buSzPct val="115000"/>
              <a:buFont typeface="Arial" panose="020B0604020202020204" pitchFamily="34" charset="0"/>
              <a:buChar char="•"/>
              <a:defRPr sz="2000">
                <a:solidFill>
                  <a:srgbClr val="262626"/>
                </a:solidFill>
                <a:latin typeface="Garamond" panose="02020404030301010803" pitchFamily="18" charset="0"/>
              </a:defRPr>
            </a:lvl2pPr>
            <a:lvl3pPr marL="1143000" indent="-228600">
              <a:spcBef>
                <a:spcPct val="20000"/>
              </a:spcBef>
              <a:spcAft>
                <a:spcPts val="600"/>
              </a:spcAft>
              <a:buClr>
                <a:schemeClr val="accent1"/>
              </a:buClr>
              <a:buSzPct val="115000"/>
              <a:buFont typeface="Arial" panose="020B0604020202020204" pitchFamily="34" charset="0"/>
              <a:buChar char="•"/>
              <a:defRPr>
                <a:solidFill>
                  <a:srgbClr val="262626"/>
                </a:solidFill>
                <a:latin typeface="Garamond" panose="02020404030301010803" pitchFamily="18" charset="0"/>
              </a:defRPr>
            </a:lvl3pPr>
            <a:lvl4pPr marL="1600200" indent="-228600">
              <a:spcBef>
                <a:spcPct val="20000"/>
              </a:spcBef>
              <a:spcAft>
                <a:spcPts val="600"/>
              </a:spcAft>
              <a:buClr>
                <a:schemeClr val="accent1"/>
              </a:buClr>
              <a:buSzPct val="115000"/>
              <a:buFont typeface="Arial" panose="020B0604020202020204" pitchFamily="34" charset="0"/>
              <a:buChar char="•"/>
              <a:defRPr sz="1600">
                <a:solidFill>
                  <a:srgbClr val="262626"/>
                </a:solidFill>
                <a:latin typeface="Garamond" panose="02020404030301010803" pitchFamily="18" charset="0"/>
              </a:defRPr>
            </a:lvl4pPr>
            <a:lvl5pPr marL="2057400" indent="-22860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5pPr>
            <a:lvl6pPr marL="25146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6pPr>
            <a:lvl7pPr marL="29718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7pPr>
            <a:lvl8pPr marL="34290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8pPr>
            <a:lvl9pPr marL="38862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9pPr>
          </a:lstStyle>
          <a:p>
            <a:pPr algn="ctr" eaLnBrk="1" hangingPunct="1">
              <a:spcAft>
                <a:spcPct val="0"/>
              </a:spcAft>
              <a:buClrTx/>
              <a:buSzTx/>
              <a:buFont typeface="Arial" panose="020B0604020202020204" pitchFamily="34" charset="0"/>
              <a:buNone/>
            </a:pPr>
            <a:r>
              <a:rPr lang="en-US" altLang="en-US" sz="3200" dirty="0">
                <a:solidFill>
                  <a:schemeClr val="tx1"/>
                </a:solidFill>
                <a:latin typeface="Calibri" panose="020F0502020204030204" pitchFamily="34" charset="0"/>
              </a:rPr>
              <a:t>Prepared By</a:t>
            </a:r>
          </a:p>
          <a:p>
            <a:pPr algn="ctr" eaLnBrk="1" hangingPunct="1">
              <a:spcAft>
                <a:spcPct val="0"/>
              </a:spcAft>
              <a:buClrTx/>
              <a:buSzTx/>
              <a:buFont typeface="Arial" panose="020B0604020202020204" pitchFamily="34" charset="0"/>
              <a:buNone/>
            </a:pPr>
            <a:r>
              <a:rPr lang="en-US" altLang="en-US" sz="3200" dirty="0">
                <a:solidFill>
                  <a:schemeClr val="tx1"/>
                </a:solidFill>
                <a:latin typeface="Calibri" panose="020F0502020204030204" pitchFamily="34" charset="0"/>
              </a:rPr>
              <a:t>Dr. Eng. </a:t>
            </a:r>
            <a:r>
              <a:rPr lang="en-US" altLang="en-US" sz="3200" dirty="0" err="1">
                <a:solidFill>
                  <a:schemeClr val="tx1"/>
                </a:solidFill>
                <a:latin typeface="Calibri" panose="020F0502020204030204" pitchFamily="34" charset="0"/>
              </a:rPr>
              <a:t>Sherif</a:t>
            </a:r>
            <a:r>
              <a:rPr lang="en-US" altLang="en-US" sz="3200" dirty="0">
                <a:solidFill>
                  <a:schemeClr val="tx1"/>
                </a:solidFill>
                <a:latin typeface="Calibri" panose="020F0502020204030204" pitchFamily="34" charset="0"/>
              </a:rPr>
              <a:t> Hekal</a:t>
            </a:r>
          </a:p>
          <a:p>
            <a:pPr algn="ctr" eaLnBrk="1" hangingPunct="1">
              <a:spcAft>
                <a:spcPct val="0"/>
              </a:spcAft>
              <a:buClrTx/>
              <a:buSzTx/>
              <a:buFont typeface="Arial" panose="020B0604020202020204" pitchFamily="34" charset="0"/>
              <a:buNone/>
            </a:pPr>
            <a:r>
              <a:rPr lang="en-US" altLang="en-US" sz="3200" dirty="0">
                <a:solidFill>
                  <a:schemeClr val="tx1"/>
                </a:solidFill>
                <a:latin typeface="Calibri" panose="020F0502020204030204" pitchFamily="34" charset="0"/>
              </a:rPr>
              <a:t>Assistant Professor, CCE department</a:t>
            </a:r>
          </a:p>
        </p:txBody>
      </p:sp>
      <p:sp>
        <p:nvSpPr>
          <p:cNvPr id="17412" name="TextBox 2"/>
          <p:cNvSpPr txBox="1">
            <a:spLocks noChangeArrowheads="1"/>
          </p:cNvSpPr>
          <p:nvPr/>
        </p:nvSpPr>
        <p:spPr bwMode="auto">
          <a:xfrm>
            <a:off x="2068513" y="990600"/>
            <a:ext cx="50069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sz="2400" b="1">
                <a:solidFill>
                  <a:srgbClr val="3B42D1"/>
                </a:solidFill>
              </a:rPr>
              <a:t>CCE201: Solid State Electronic Devices</a:t>
            </a:r>
            <a:endParaRPr lang="en-US" altLang="en-US" sz="2400">
              <a:solidFill>
                <a:srgbClr val="3B42D1"/>
              </a:solidFill>
            </a:endParaRPr>
          </a:p>
        </p:txBody>
      </p:sp>
      <p:sp>
        <p:nvSpPr>
          <p:cNvPr id="4" name="Date Placeholder 3"/>
          <p:cNvSpPr>
            <a:spLocks noGrp="1"/>
          </p:cNvSpPr>
          <p:nvPr>
            <p:ph type="dt" sz="quarter" idx="10"/>
          </p:nvPr>
        </p:nvSpPr>
        <p:spPr/>
        <p:txBody>
          <a:bodyPr/>
          <a:lstStyle/>
          <a:p>
            <a:pPr>
              <a:defRPr/>
            </a:pPr>
            <a:fld id="{DBEAC791-352C-4518-A095-44E60C187E2D}" type="datetime1">
              <a:rPr lang="en-US" altLang="en-US"/>
              <a:pPr>
                <a:defRPr/>
              </a:pPr>
              <a:t>10/28/2017</a:t>
            </a:fld>
            <a:endParaRPr lang="en-US" altLang="en-US"/>
          </a:p>
        </p:txBody>
      </p:sp>
      <p:sp>
        <p:nvSpPr>
          <p:cNvPr id="5" name="Footer Placeholder 4"/>
          <p:cNvSpPr>
            <a:spLocks noGrp="1"/>
          </p:cNvSpPr>
          <p:nvPr>
            <p:ph type="ftr" sz="quarter" idx="11"/>
          </p:nvPr>
        </p:nvSpPr>
        <p:spPr/>
        <p:txBody>
          <a:bodyPr/>
          <a:lstStyle/>
          <a:p>
            <a:pPr>
              <a:defRPr/>
            </a:pPr>
            <a:r>
              <a:rPr lang="en-US" altLang="en-US"/>
              <a:t>Lecture 01</a:t>
            </a:r>
          </a:p>
        </p:txBody>
      </p:sp>
      <p:sp>
        <p:nvSpPr>
          <p:cNvPr id="17415"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D4C5BECC-D102-42EA-9E3A-DF3AC69B9854}" type="slidenum">
              <a:rPr lang="en-US" altLang="en-US" smtClean="0">
                <a:solidFill>
                  <a:srgbClr val="898989"/>
                </a:solidFill>
              </a:rPr>
              <a:pPr/>
              <a:t>1</a:t>
            </a:fld>
            <a:endParaRPr lang="en-US" altLang="en-US" smtClean="0">
              <a:solidFill>
                <a:srgbClr val="898989"/>
              </a:solidFill>
            </a:endParaRPr>
          </a:p>
        </p:txBody>
      </p:sp>
      <p:sp>
        <p:nvSpPr>
          <p:cNvPr id="17416" name="TextBox 8"/>
          <p:cNvSpPr txBox="1">
            <a:spLocks noChangeArrowheads="1"/>
          </p:cNvSpPr>
          <p:nvPr/>
        </p:nvSpPr>
        <p:spPr bwMode="auto">
          <a:xfrm>
            <a:off x="3041650" y="1428750"/>
            <a:ext cx="30607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sz="2400" b="1" dirty="0">
                <a:solidFill>
                  <a:srgbClr val="3B42D1"/>
                </a:solidFill>
              </a:rPr>
              <a:t>EEC223: Electronics (1)</a:t>
            </a:r>
            <a:endParaRPr lang="en-US" altLang="en-US" sz="2400" dirty="0">
              <a:solidFill>
                <a:srgbClr val="3B42D1"/>
              </a:solidFill>
            </a:endParaRPr>
          </a:p>
        </p:txBody>
      </p:sp>
    </p:spTree>
    <p:extLst>
      <p:ext uri="{BB962C8B-B14F-4D97-AF65-F5344CB8AC3E}">
        <p14:creationId xmlns:p14="http://schemas.microsoft.com/office/powerpoint/2010/main" val="20303091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a:spLocks noGrp="1" noChangeArrowheads="1"/>
          </p:cNvSpPr>
          <p:nvPr>
            <p:ph type="title"/>
          </p:nvPr>
        </p:nvSpPr>
        <p:spPr>
          <a:xfrm>
            <a:off x="1771650" y="971550"/>
            <a:ext cx="5715000" cy="971550"/>
          </a:xfrm>
        </p:spPr>
        <p:txBody>
          <a:bodyPr/>
          <a:lstStyle/>
          <a:p>
            <a:pPr eaLnBrk="1" hangingPunct="1"/>
            <a:r>
              <a:rPr lang="en-US" sz="2400" dirty="0"/>
              <a:t>4.1.1. Current-Voltage Characteristic</a:t>
            </a:r>
            <a:endParaRPr lang="en-US" sz="2400" dirty="0">
              <a:solidFill>
                <a:srgbClr val="777777"/>
              </a:solidFill>
            </a:endParaRPr>
          </a:p>
        </p:txBody>
      </p:sp>
      <p:sp>
        <p:nvSpPr>
          <p:cNvPr id="8197" name="Rectangle 4"/>
          <p:cNvSpPr>
            <a:spLocks noGrp="1" noChangeArrowheads="1"/>
          </p:cNvSpPr>
          <p:nvPr>
            <p:ph sz="half" idx="1"/>
          </p:nvPr>
        </p:nvSpPr>
        <p:spPr/>
        <p:txBody>
          <a:bodyPr>
            <a:normAutofit/>
          </a:bodyPr>
          <a:lstStyle/>
          <a:p>
            <a:pPr eaLnBrk="1" hangingPunct="1"/>
            <a:r>
              <a:rPr lang="en-US" dirty="0" smtClean="0"/>
              <a:t>External circuit should be designed to limit…</a:t>
            </a:r>
          </a:p>
          <a:p>
            <a:pPr lvl="1" eaLnBrk="1" hangingPunct="1"/>
            <a:r>
              <a:rPr lang="en-US" sz="2100" dirty="0">
                <a:solidFill>
                  <a:srgbClr val="FF0000"/>
                </a:solidFill>
              </a:rPr>
              <a:t>current flow</a:t>
            </a:r>
            <a:r>
              <a:rPr lang="en-US" sz="2100" dirty="0"/>
              <a:t> across conducting diode</a:t>
            </a:r>
          </a:p>
          <a:p>
            <a:pPr lvl="1" eaLnBrk="1" hangingPunct="1"/>
            <a:r>
              <a:rPr lang="en-US" sz="2100" dirty="0">
                <a:solidFill>
                  <a:srgbClr val="FF0000"/>
                </a:solidFill>
              </a:rPr>
              <a:t>voltage across</a:t>
            </a:r>
            <a:r>
              <a:rPr lang="en-US" sz="2100" dirty="0"/>
              <a:t> blocking diode</a:t>
            </a:r>
          </a:p>
          <a:p>
            <a:pPr eaLnBrk="1" hangingPunct="1"/>
            <a:r>
              <a:rPr lang="en-US" dirty="0" smtClean="0"/>
              <a:t>Examples are shown to right…</a:t>
            </a:r>
          </a:p>
        </p:txBody>
      </p:sp>
      <p:sp>
        <p:nvSpPr>
          <p:cNvPr id="2" name="Date Placeholder 1"/>
          <p:cNvSpPr>
            <a:spLocks noGrp="1"/>
          </p:cNvSpPr>
          <p:nvPr>
            <p:ph type="dt" sz="half" idx="10"/>
          </p:nvPr>
        </p:nvSpPr>
        <p:spPr/>
        <p:txBody>
          <a:bodyPr/>
          <a:lstStyle/>
          <a:p>
            <a:fld id="{2F275F59-DBFC-4632-A59B-18C6F1675D43}" type="datetime1">
              <a:rPr lang="en-US" smtClean="0"/>
              <a:t>10/28/2017</a:t>
            </a:fld>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10</a:t>
            </a:fld>
            <a:endParaRPr lang="en-US"/>
          </a:p>
        </p:txBody>
      </p:sp>
      <p:pic>
        <p:nvPicPr>
          <p:cNvPr id="8199" name="Picture 6" descr="se04F0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6400" y="2443465"/>
            <a:ext cx="2620565"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0" name="Rectangle 4"/>
          <p:cNvSpPr>
            <a:spLocks noChangeArrowheads="1"/>
          </p:cNvSpPr>
          <p:nvPr/>
        </p:nvSpPr>
        <p:spPr bwMode="auto">
          <a:xfrm>
            <a:off x="4711327" y="5221869"/>
            <a:ext cx="3810000" cy="73866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1400" b="1" dirty="0"/>
              <a:t>Figure 4.2: </a:t>
            </a:r>
            <a:r>
              <a:rPr lang="en-US" sz="1400" dirty="0"/>
              <a:t>The two modes of operation of ideal diodes and the use of an external circuit to limit </a:t>
            </a:r>
            <a:r>
              <a:rPr lang="en-US" sz="1400" b="1" dirty="0"/>
              <a:t>(a) </a:t>
            </a:r>
            <a:r>
              <a:rPr lang="en-US" sz="1400" dirty="0"/>
              <a:t>the forward current and </a:t>
            </a:r>
            <a:r>
              <a:rPr lang="en-US" sz="1400" b="1" dirty="0" smtClean="0"/>
              <a:t>(</a:t>
            </a:r>
            <a:r>
              <a:rPr lang="en-US" sz="1400" b="1" dirty="0"/>
              <a:t>b) </a:t>
            </a:r>
            <a:r>
              <a:rPr lang="en-US" sz="1400" dirty="0"/>
              <a:t>the reverse voltage.</a:t>
            </a:r>
          </a:p>
        </p:txBody>
      </p:sp>
    </p:spTree>
    <p:extLst>
      <p:ext uri="{BB962C8B-B14F-4D97-AF65-F5344CB8AC3E}">
        <p14:creationId xmlns:p14="http://schemas.microsoft.com/office/powerpoint/2010/main" val="2820880592"/>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p:txBody>
          <a:bodyPr/>
          <a:lstStyle/>
          <a:p>
            <a:pPr eaLnBrk="1" hangingPunct="1"/>
            <a:r>
              <a:rPr lang="en-US" sz="2400"/>
              <a:t>4.1.2: A Simple Application</a:t>
            </a:r>
            <a:r>
              <a:rPr lang="en-US" sz="2400">
                <a:solidFill>
                  <a:schemeClr val="tx1"/>
                </a:solidFill>
              </a:rPr>
              <a:t> – The Rectifier</a:t>
            </a:r>
          </a:p>
        </p:txBody>
      </p:sp>
      <p:sp>
        <p:nvSpPr>
          <p:cNvPr id="9220" name="Rectangle 3"/>
          <p:cNvSpPr>
            <a:spLocks noGrp="1" noChangeArrowheads="1"/>
          </p:cNvSpPr>
          <p:nvPr>
            <p:ph sz="half" idx="1"/>
          </p:nvPr>
        </p:nvSpPr>
        <p:spPr>
          <a:xfrm>
            <a:off x="1257300" y="2400300"/>
            <a:ext cx="3228975" cy="3600450"/>
          </a:xfrm>
          <a:solidFill>
            <a:schemeClr val="bg1"/>
          </a:solidFill>
        </p:spPr>
        <p:txBody>
          <a:bodyPr>
            <a:normAutofit lnSpcReduction="10000"/>
          </a:bodyPr>
          <a:lstStyle/>
          <a:p>
            <a:pPr eaLnBrk="1" hangingPunct="1"/>
            <a:r>
              <a:rPr lang="en-US" smtClean="0"/>
              <a:t>One </a:t>
            </a:r>
            <a:r>
              <a:rPr lang="en-US" smtClean="0">
                <a:solidFill>
                  <a:srgbClr val="FF0000"/>
                </a:solidFill>
              </a:rPr>
              <a:t>fundamental application</a:t>
            </a:r>
            <a:r>
              <a:rPr lang="en-US" smtClean="0"/>
              <a:t> of this piecewise linear behavior is the rectifier.</a:t>
            </a:r>
          </a:p>
          <a:p>
            <a:pPr eaLnBrk="1" hangingPunct="1"/>
            <a:r>
              <a:rPr lang="en-US" b="1" smtClean="0">
                <a:solidFill>
                  <a:srgbClr val="FF0000"/>
                </a:solidFill>
              </a:rPr>
              <a:t>Q:</a:t>
            </a:r>
            <a:r>
              <a:rPr lang="en-US" smtClean="0">
                <a:solidFill>
                  <a:srgbClr val="FF0000"/>
                </a:solidFill>
              </a:rPr>
              <a:t> </a:t>
            </a:r>
            <a:r>
              <a:rPr lang="en-US" smtClean="0"/>
              <a:t>What is a </a:t>
            </a:r>
            <a:r>
              <a:rPr lang="en-US" b="1" smtClean="0">
                <a:solidFill>
                  <a:srgbClr val="3333FF"/>
                </a:solidFill>
              </a:rPr>
              <a:t>rectifier</a:t>
            </a:r>
            <a:r>
              <a:rPr lang="en-US" smtClean="0"/>
              <a:t>?</a:t>
            </a:r>
          </a:p>
          <a:p>
            <a:pPr lvl="1" eaLnBrk="1" hangingPunct="1"/>
            <a:r>
              <a:rPr lang="en-US" sz="2100" b="1">
                <a:solidFill>
                  <a:srgbClr val="008000"/>
                </a:solidFill>
              </a:rPr>
              <a:t>A: </a:t>
            </a:r>
            <a:r>
              <a:rPr lang="en-US" sz="2100"/>
              <a:t>Circuit which </a:t>
            </a:r>
            <a:r>
              <a:rPr lang="en-US" sz="2100">
                <a:solidFill>
                  <a:srgbClr val="FF0000"/>
                </a:solidFill>
              </a:rPr>
              <a:t>converts AC waves in to DC</a:t>
            </a:r>
            <a:r>
              <a:rPr lang="en-US" sz="2100"/>
              <a:t>…ideally with no loss.</a:t>
            </a:r>
          </a:p>
        </p:txBody>
      </p:sp>
      <p:sp>
        <p:nvSpPr>
          <p:cNvPr id="2" name="Date Placeholder 1"/>
          <p:cNvSpPr>
            <a:spLocks noGrp="1"/>
          </p:cNvSpPr>
          <p:nvPr>
            <p:ph type="dt" sz="half" idx="10"/>
          </p:nvPr>
        </p:nvSpPr>
        <p:spPr/>
        <p:txBody>
          <a:bodyPr/>
          <a:lstStyle/>
          <a:p>
            <a:fld id="{6E69CA80-FB3C-486F-8BF2-95AC6ABEC346}" type="datetime1">
              <a:rPr lang="en-US" smtClean="0"/>
              <a:t>10/28/2017</a:t>
            </a:fld>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11</a:t>
            </a:fld>
            <a:endParaRPr lang="en-US"/>
          </a:p>
        </p:txBody>
      </p:sp>
      <p:pic>
        <p:nvPicPr>
          <p:cNvPr id="922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857500"/>
            <a:ext cx="3257550" cy="159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2" name="Text Box 6"/>
          <p:cNvSpPr txBox="1">
            <a:spLocks noChangeArrowheads="1"/>
          </p:cNvSpPr>
          <p:nvPr/>
        </p:nvSpPr>
        <p:spPr bwMode="auto">
          <a:xfrm>
            <a:off x="4629150" y="4400550"/>
            <a:ext cx="3200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Calibri" pitchFamily="34" charset="0"/>
              </a:defRPr>
            </a:lvl1pPr>
            <a:lvl2pPr marL="742950" indent="-285750" eaLnBrk="0" hangingPunct="0">
              <a:defRPr sz="1600">
                <a:solidFill>
                  <a:schemeClr val="tx1"/>
                </a:solidFill>
                <a:latin typeface="Calibri" pitchFamily="34" charset="0"/>
              </a:defRPr>
            </a:lvl2pPr>
            <a:lvl3pPr marL="1143000" indent="-228600" eaLnBrk="0" hangingPunct="0">
              <a:defRPr sz="1600">
                <a:solidFill>
                  <a:schemeClr val="tx1"/>
                </a:solidFill>
                <a:latin typeface="Calibri" pitchFamily="34" charset="0"/>
              </a:defRPr>
            </a:lvl3pPr>
            <a:lvl4pPr marL="1600200" indent="-228600" eaLnBrk="0" hangingPunct="0">
              <a:defRPr sz="1600">
                <a:solidFill>
                  <a:schemeClr val="tx1"/>
                </a:solidFill>
                <a:latin typeface="Calibri" pitchFamily="34" charset="0"/>
              </a:defRPr>
            </a:lvl4pPr>
            <a:lvl5pPr marL="2057400" indent="-228600" eaLnBrk="0" hangingPunct="0">
              <a:defRPr sz="1600">
                <a:solidFill>
                  <a:schemeClr val="tx1"/>
                </a:solidFill>
                <a:latin typeface="Calibri" pitchFamily="34" charset="0"/>
              </a:defRPr>
            </a:lvl5pPr>
            <a:lvl6pPr marL="2514600" indent="-228600" algn="r" eaLnBrk="0" fontAlgn="base" hangingPunct="0">
              <a:spcBef>
                <a:spcPct val="0"/>
              </a:spcBef>
              <a:spcAft>
                <a:spcPct val="0"/>
              </a:spcAft>
              <a:defRPr sz="1600">
                <a:solidFill>
                  <a:schemeClr val="tx1"/>
                </a:solidFill>
                <a:latin typeface="Calibri" pitchFamily="34" charset="0"/>
              </a:defRPr>
            </a:lvl6pPr>
            <a:lvl7pPr marL="2971800" indent="-228600" algn="r" eaLnBrk="0" fontAlgn="base" hangingPunct="0">
              <a:spcBef>
                <a:spcPct val="0"/>
              </a:spcBef>
              <a:spcAft>
                <a:spcPct val="0"/>
              </a:spcAft>
              <a:defRPr sz="1600">
                <a:solidFill>
                  <a:schemeClr val="tx1"/>
                </a:solidFill>
                <a:latin typeface="Calibri" pitchFamily="34" charset="0"/>
              </a:defRPr>
            </a:lvl7pPr>
            <a:lvl8pPr marL="3429000" indent="-228600" algn="r" eaLnBrk="0" fontAlgn="base" hangingPunct="0">
              <a:spcBef>
                <a:spcPct val="0"/>
              </a:spcBef>
              <a:spcAft>
                <a:spcPct val="0"/>
              </a:spcAft>
              <a:defRPr sz="1600">
                <a:solidFill>
                  <a:schemeClr val="tx1"/>
                </a:solidFill>
                <a:latin typeface="Calibri" pitchFamily="34" charset="0"/>
              </a:defRPr>
            </a:lvl8pPr>
            <a:lvl9pPr marL="3886200" indent="-228600" algn="r" eaLnBrk="0" fontAlgn="base" hangingPunct="0">
              <a:spcBef>
                <a:spcPct val="0"/>
              </a:spcBef>
              <a:spcAft>
                <a:spcPct val="0"/>
              </a:spcAft>
              <a:defRPr sz="1600">
                <a:solidFill>
                  <a:schemeClr val="tx1"/>
                </a:solidFill>
                <a:latin typeface="Calibri" pitchFamily="34" charset="0"/>
              </a:defRPr>
            </a:lvl9pPr>
          </a:lstStyle>
          <a:p>
            <a:pPr algn="ctr" eaLnBrk="1" hangingPunct="1">
              <a:spcBef>
                <a:spcPct val="50000"/>
              </a:spcBef>
            </a:pPr>
            <a:r>
              <a:rPr lang="en-US" sz="1800" b="1"/>
              <a:t>Figure 4.3(a):</a:t>
            </a:r>
            <a:r>
              <a:rPr lang="en-US" sz="1800"/>
              <a:t> Rectifier Circuit</a:t>
            </a:r>
          </a:p>
        </p:txBody>
      </p:sp>
    </p:spTree>
    <p:extLst>
      <p:ext uri="{BB962C8B-B14F-4D97-AF65-F5344CB8AC3E}">
        <p14:creationId xmlns:p14="http://schemas.microsoft.com/office/powerpoint/2010/main" val="1309194247"/>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p:txBody>
          <a:bodyPr/>
          <a:lstStyle/>
          <a:p>
            <a:pPr eaLnBrk="1" hangingPunct="1"/>
            <a:r>
              <a:rPr lang="en-US" sz="2400" dirty="0"/>
              <a:t>4.1.2: A Simple Application –</a:t>
            </a:r>
            <a:r>
              <a:rPr lang="en-US" sz="2400" dirty="0">
                <a:solidFill>
                  <a:schemeClr val="tx1"/>
                </a:solidFill>
              </a:rPr>
              <a:t> The Rectifier</a:t>
            </a:r>
          </a:p>
        </p:txBody>
      </p:sp>
      <p:sp>
        <p:nvSpPr>
          <p:cNvPr id="10244" name="Rectangle 3"/>
          <p:cNvSpPr>
            <a:spLocks noGrp="1" noChangeArrowheads="1"/>
          </p:cNvSpPr>
          <p:nvPr>
            <p:ph sz="half" idx="1"/>
          </p:nvPr>
        </p:nvSpPr>
        <p:spPr>
          <a:xfrm>
            <a:off x="1257300" y="2400300"/>
            <a:ext cx="3228975" cy="3600450"/>
          </a:xfrm>
          <a:solidFill>
            <a:schemeClr val="bg1"/>
          </a:solidFill>
        </p:spPr>
        <p:txBody>
          <a:bodyPr/>
          <a:lstStyle/>
          <a:p>
            <a:pPr eaLnBrk="1" hangingPunct="1"/>
            <a:r>
              <a:rPr lang="en-US" smtClean="0"/>
              <a:t>This circuit is composed of diode and series resistor.</a:t>
            </a:r>
            <a:endParaRPr lang="en-US" b="1" smtClean="0">
              <a:solidFill>
                <a:srgbClr val="3333FF"/>
              </a:solidFill>
            </a:endParaRPr>
          </a:p>
          <a:p>
            <a:pPr eaLnBrk="1" hangingPunct="1"/>
            <a:r>
              <a:rPr lang="en-US" b="1" smtClean="0">
                <a:solidFill>
                  <a:srgbClr val="FF0000"/>
                </a:solidFill>
              </a:rPr>
              <a:t>Q:</a:t>
            </a:r>
            <a:r>
              <a:rPr lang="en-US" smtClean="0">
                <a:solidFill>
                  <a:srgbClr val="FF0000"/>
                </a:solidFill>
              </a:rPr>
              <a:t> </a:t>
            </a:r>
            <a:r>
              <a:rPr lang="en-US" smtClean="0"/>
              <a:t>How does this circuit </a:t>
            </a:r>
            <a:r>
              <a:rPr lang="en-US" smtClean="0">
                <a:solidFill>
                  <a:srgbClr val="FF0000"/>
                </a:solidFill>
              </a:rPr>
              <a:t>operate</a:t>
            </a:r>
            <a:r>
              <a:rPr lang="en-US" smtClean="0"/>
              <a:t>?</a:t>
            </a:r>
          </a:p>
          <a:p>
            <a:pPr lvl="1" eaLnBrk="1" hangingPunct="1"/>
            <a:r>
              <a:rPr lang="en-US" sz="2100" b="1">
                <a:solidFill>
                  <a:srgbClr val="008000"/>
                </a:solidFill>
              </a:rPr>
              <a:t>A: </a:t>
            </a:r>
            <a:r>
              <a:rPr lang="en-US" sz="2100"/>
              <a:t>The </a:t>
            </a:r>
            <a:r>
              <a:rPr lang="en-US" sz="2100">
                <a:solidFill>
                  <a:srgbClr val="FF0000"/>
                </a:solidFill>
              </a:rPr>
              <a:t>diode blocks reverse current flow</a:t>
            </a:r>
            <a:r>
              <a:rPr lang="en-US" sz="2100"/>
              <a:t>, preventing negative voltage across </a:t>
            </a:r>
            <a:r>
              <a:rPr lang="en-US" sz="2100" i="1"/>
              <a:t>R.</a:t>
            </a:r>
          </a:p>
        </p:txBody>
      </p:sp>
      <p:sp>
        <p:nvSpPr>
          <p:cNvPr id="2" name="Date Placeholder 1"/>
          <p:cNvSpPr>
            <a:spLocks noGrp="1"/>
          </p:cNvSpPr>
          <p:nvPr>
            <p:ph type="dt" sz="half" idx="10"/>
          </p:nvPr>
        </p:nvSpPr>
        <p:spPr/>
        <p:txBody>
          <a:bodyPr/>
          <a:lstStyle/>
          <a:p>
            <a:fld id="{323EA165-380E-4DB2-ADDC-A0AF62144B42}" type="datetime1">
              <a:rPr lang="en-US" smtClean="0"/>
              <a:t>10/28/2017</a:t>
            </a:fld>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12</a:t>
            </a:fld>
            <a:endParaRPr lang="en-US"/>
          </a:p>
        </p:txBody>
      </p:sp>
      <p:pic>
        <p:nvPicPr>
          <p:cNvPr id="10245"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2857500"/>
            <a:ext cx="3257550" cy="159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Text Box 9"/>
          <p:cNvSpPr txBox="1">
            <a:spLocks noChangeArrowheads="1"/>
          </p:cNvSpPr>
          <p:nvPr/>
        </p:nvSpPr>
        <p:spPr bwMode="auto">
          <a:xfrm>
            <a:off x="4629150" y="4400550"/>
            <a:ext cx="3200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Calibri" pitchFamily="34" charset="0"/>
              </a:defRPr>
            </a:lvl1pPr>
            <a:lvl2pPr marL="742950" indent="-285750" eaLnBrk="0" hangingPunct="0">
              <a:defRPr sz="1600">
                <a:solidFill>
                  <a:schemeClr val="tx1"/>
                </a:solidFill>
                <a:latin typeface="Calibri" pitchFamily="34" charset="0"/>
              </a:defRPr>
            </a:lvl2pPr>
            <a:lvl3pPr marL="1143000" indent="-228600" eaLnBrk="0" hangingPunct="0">
              <a:defRPr sz="1600">
                <a:solidFill>
                  <a:schemeClr val="tx1"/>
                </a:solidFill>
                <a:latin typeface="Calibri" pitchFamily="34" charset="0"/>
              </a:defRPr>
            </a:lvl3pPr>
            <a:lvl4pPr marL="1600200" indent="-228600" eaLnBrk="0" hangingPunct="0">
              <a:defRPr sz="1600">
                <a:solidFill>
                  <a:schemeClr val="tx1"/>
                </a:solidFill>
                <a:latin typeface="Calibri" pitchFamily="34" charset="0"/>
              </a:defRPr>
            </a:lvl4pPr>
            <a:lvl5pPr marL="2057400" indent="-228600" eaLnBrk="0" hangingPunct="0">
              <a:defRPr sz="1600">
                <a:solidFill>
                  <a:schemeClr val="tx1"/>
                </a:solidFill>
                <a:latin typeface="Calibri" pitchFamily="34" charset="0"/>
              </a:defRPr>
            </a:lvl5pPr>
            <a:lvl6pPr marL="2514600" indent="-228600" algn="r" eaLnBrk="0" fontAlgn="base" hangingPunct="0">
              <a:spcBef>
                <a:spcPct val="0"/>
              </a:spcBef>
              <a:spcAft>
                <a:spcPct val="0"/>
              </a:spcAft>
              <a:defRPr sz="1600">
                <a:solidFill>
                  <a:schemeClr val="tx1"/>
                </a:solidFill>
                <a:latin typeface="Calibri" pitchFamily="34" charset="0"/>
              </a:defRPr>
            </a:lvl6pPr>
            <a:lvl7pPr marL="2971800" indent="-228600" algn="r" eaLnBrk="0" fontAlgn="base" hangingPunct="0">
              <a:spcBef>
                <a:spcPct val="0"/>
              </a:spcBef>
              <a:spcAft>
                <a:spcPct val="0"/>
              </a:spcAft>
              <a:defRPr sz="1600">
                <a:solidFill>
                  <a:schemeClr val="tx1"/>
                </a:solidFill>
                <a:latin typeface="Calibri" pitchFamily="34" charset="0"/>
              </a:defRPr>
            </a:lvl7pPr>
            <a:lvl8pPr marL="3429000" indent="-228600" algn="r" eaLnBrk="0" fontAlgn="base" hangingPunct="0">
              <a:spcBef>
                <a:spcPct val="0"/>
              </a:spcBef>
              <a:spcAft>
                <a:spcPct val="0"/>
              </a:spcAft>
              <a:defRPr sz="1600">
                <a:solidFill>
                  <a:schemeClr val="tx1"/>
                </a:solidFill>
                <a:latin typeface="Calibri" pitchFamily="34" charset="0"/>
              </a:defRPr>
            </a:lvl8pPr>
            <a:lvl9pPr marL="3886200" indent="-228600" algn="r" eaLnBrk="0" fontAlgn="base" hangingPunct="0">
              <a:spcBef>
                <a:spcPct val="0"/>
              </a:spcBef>
              <a:spcAft>
                <a:spcPct val="0"/>
              </a:spcAft>
              <a:defRPr sz="1600">
                <a:solidFill>
                  <a:schemeClr val="tx1"/>
                </a:solidFill>
                <a:latin typeface="Calibri" pitchFamily="34" charset="0"/>
              </a:defRPr>
            </a:lvl9pPr>
          </a:lstStyle>
          <a:p>
            <a:pPr algn="ctr" eaLnBrk="1" hangingPunct="1">
              <a:spcBef>
                <a:spcPct val="50000"/>
              </a:spcBef>
            </a:pPr>
            <a:r>
              <a:rPr lang="en-US" sz="1800" b="1"/>
              <a:t>Figure 4.3(a):</a:t>
            </a:r>
            <a:r>
              <a:rPr lang="en-US" sz="1800"/>
              <a:t> Rectifier Circuit</a:t>
            </a:r>
          </a:p>
        </p:txBody>
      </p:sp>
    </p:spTree>
    <p:extLst>
      <p:ext uri="{BB962C8B-B14F-4D97-AF65-F5344CB8AC3E}">
        <p14:creationId xmlns:p14="http://schemas.microsoft.com/office/powerpoint/2010/main" val="3008887911"/>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p:nvPr>
        </p:nvSpPr>
        <p:spPr/>
        <p:txBody>
          <a:bodyPr/>
          <a:lstStyle/>
          <a:p>
            <a:pPr eaLnBrk="1" hangingPunct="1"/>
            <a:r>
              <a:rPr lang="en-US" sz="2400" dirty="0"/>
              <a:t>4.1.2: A Simple Application –</a:t>
            </a:r>
            <a:r>
              <a:rPr lang="en-US" sz="2400" dirty="0">
                <a:solidFill>
                  <a:schemeClr val="tx1"/>
                </a:solidFill>
              </a:rPr>
              <a:t> The Rectifier</a:t>
            </a:r>
          </a:p>
        </p:txBody>
      </p:sp>
      <p:sp>
        <p:nvSpPr>
          <p:cNvPr id="5" name="Date Placeholder 4"/>
          <p:cNvSpPr>
            <a:spLocks noGrp="1"/>
          </p:cNvSpPr>
          <p:nvPr>
            <p:ph type="dt" sz="half" idx="10"/>
          </p:nvPr>
        </p:nvSpPr>
        <p:spPr/>
        <p:txBody>
          <a:bodyPr/>
          <a:lstStyle/>
          <a:p>
            <a:fld id="{E9A0DB38-853B-4A4D-A2D1-28B2EFEBB945}" type="datetime1">
              <a:rPr lang="en-US" smtClean="0"/>
              <a:t>10/28/2017</a:t>
            </a:fld>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13</a:t>
            </a:fld>
            <a:endParaRPr lang="en-US"/>
          </a:p>
        </p:txBody>
      </p:sp>
      <p:pic>
        <p:nvPicPr>
          <p:cNvPr id="266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4544995"/>
            <a:ext cx="2254096" cy="1221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6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0346" y="1931688"/>
            <a:ext cx="2408135" cy="108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6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09142" y="4546053"/>
            <a:ext cx="2529301" cy="1220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6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7800" y="3111684"/>
            <a:ext cx="2054173" cy="1112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63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04584" y="3105890"/>
            <a:ext cx="2228969" cy="1118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1838269" y="4571660"/>
            <a:ext cx="1273234" cy="300082"/>
          </a:xfrm>
          <a:prstGeom prst="rect">
            <a:avLst/>
          </a:prstGeom>
        </p:spPr>
        <p:txBody>
          <a:bodyPr wrap="none">
            <a:spAutoFit/>
          </a:bodyPr>
          <a:lstStyle/>
          <a:p>
            <a:r>
              <a:rPr lang="en-US" sz="1350" dirty="0"/>
              <a:t>Input waveform</a:t>
            </a:r>
          </a:p>
        </p:txBody>
      </p:sp>
      <p:sp>
        <p:nvSpPr>
          <p:cNvPr id="10" name="Rectangle 9"/>
          <p:cNvSpPr/>
          <p:nvPr/>
        </p:nvSpPr>
        <p:spPr>
          <a:xfrm>
            <a:off x="5457827" y="4571660"/>
            <a:ext cx="1431930" cy="300082"/>
          </a:xfrm>
          <a:prstGeom prst="rect">
            <a:avLst/>
          </a:prstGeom>
        </p:spPr>
        <p:txBody>
          <a:bodyPr wrap="none">
            <a:spAutoFit/>
          </a:bodyPr>
          <a:lstStyle/>
          <a:p>
            <a:r>
              <a:rPr lang="en-US" sz="1350" dirty="0"/>
              <a:t>Output waveform.</a:t>
            </a:r>
          </a:p>
        </p:txBody>
      </p:sp>
      <p:pic>
        <p:nvPicPr>
          <p:cNvPr id="3891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21980" y="5976092"/>
            <a:ext cx="4664869" cy="31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194479" y="3031230"/>
            <a:ext cx="377026" cy="300082"/>
          </a:xfrm>
          <a:prstGeom prst="rect">
            <a:avLst/>
          </a:prstGeom>
          <a:noFill/>
        </p:spPr>
        <p:txBody>
          <a:bodyPr wrap="none" rtlCol="0">
            <a:spAutoFit/>
          </a:bodyPr>
          <a:lstStyle/>
          <a:p>
            <a:r>
              <a:rPr lang="en-US" sz="1350" dirty="0">
                <a:latin typeface="Times New Roman" pitchFamily="18" charset="0"/>
                <a:cs typeface="Times New Roman" pitchFamily="18" charset="0"/>
              </a:rPr>
              <a:t>(a)</a:t>
            </a:r>
          </a:p>
        </p:txBody>
      </p:sp>
      <p:sp>
        <p:nvSpPr>
          <p:cNvPr id="14" name="TextBox 13"/>
          <p:cNvSpPr txBox="1"/>
          <p:nvPr/>
        </p:nvSpPr>
        <p:spPr>
          <a:xfrm>
            <a:off x="5987298" y="5642095"/>
            <a:ext cx="377026" cy="300082"/>
          </a:xfrm>
          <a:prstGeom prst="rect">
            <a:avLst/>
          </a:prstGeom>
          <a:noFill/>
        </p:spPr>
        <p:txBody>
          <a:bodyPr wrap="none" rtlCol="0">
            <a:spAutoFit/>
          </a:bodyPr>
          <a:lstStyle/>
          <a:p>
            <a:r>
              <a:rPr lang="en-US" sz="1350" dirty="0" smtClean="0">
                <a:latin typeface="Times New Roman" pitchFamily="18" charset="0"/>
                <a:cs typeface="Times New Roman" pitchFamily="18" charset="0"/>
              </a:rPr>
              <a:t>(e)</a:t>
            </a:r>
            <a:endParaRPr lang="en-US" sz="1350" dirty="0">
              <a:latin typeface="Times New Roman" pitchFamily="18" charset="0"/>
              <a:cs typeface="Times New Roman" pitchFamily="18" charset="0"/>
            </a:endParaRPr>
          </a:p>
        </p:txBody>
      </p:sp>
      <p:sp>
        <p:nvSpPr>
          <p:cNvPr id="15" name="TextBox 14"/>
          <p:cNvSpPr txBox="1"/>
          <p:nvPr/>
        </p:nvSpPr>
        <p:spPr>
          <a:xfrm>
            <a:off x="2281564" y="4195718"/>
            <a:ext cx="386644" cy="300082"/>
          </a:xfrm>
          <a:prstGeom prst="rect">
            <a:avLst/>
          </a:prstGeom>
          <a:noFill/>
        </p:spPr>
        <p:txBody>
          <a:bodyPr wrap="none" rtlCol="0">
            <a:spAutoFit/>
          </a:bodyPr>
          <a:lstStyle/>
          <a:p>
            <a:r>
              <a:rPr lang="en-US" sz="1350" dirty="0" smtClean="0">
                <a:latin typeface="Times New Roman" pitchFamily="18" charset="0"/>
                <a:cs typeface="Times New Roman" pitchFamily="18" charset="0"/>
              </a:rPr>
              <a:t>(b)</a:t>
            </a:r>
            <a:endParaRPr lang="en-US" sz="1350" dirty="0">
              <a:latin typeface="Times New Roman" pitchFamily="18" charset="0"/>
              <a:cs typeface="Times New Roman" pitchFamily="18" charset="0"/>
            </a:endParaRPr>
          </a:p>
        </p:txBody>
      </p:sp>
      <p:sp>
        <p:nvSpPr>
          <p:cNvPr id="16" name="TextBox 15"/>
          <p:cNvSpPr txBox="1"/>
          <p:nvPr/>
        </p:nvSpPr>
        <p:spPr>
          <a:xfrm>
            <a:off x="2286373" y="5643518"/>
            <a:ext cx="386644" cy="300082"/>
          </a:xfrm>
          <a:prstGeom prst="rect">
            <a:avLst/>
          </a:prstGeom>
          <a:noFill/>
        </p:spPr>
        <p:txBody>
          <a:bodyPr wrap="none" rtlCol="0">
            <a:spAutoFit/>
          </a:bodyPr>
          <a:lstStyle/>
          <a:p>
            <a:r>
              <a:rPr lang="en-US" sz="1350" dirty="0" smtClean="0">
                <a:latin typeface="Times New Roman" pitchFamily="18" charset="0"/>
                <a:cs typeface="Times New Roman" pitchFamily="18" charset="0"/>
              </a:rPr>
              <a:t>(d)</a:t>
            </a:r>
            <a:endParaRPr lang="en-US" sz="1350" dirty="0">
              <a:latin typeface="Times New Roman" pitchFamily="18" charset="0"/>
              <a:cs typeface="Times New Roman" pitchFamily="18" charset="0"/>
            </a:endParaRPr>
          </a:p>
        </p:txBody>
      </p:sp>
      <p:sp>
        <p:nvSpPr>
          <p:cNvPr id="17" name="TextBox 16"/>
          <p:cNvSpPr txBox="1"/>
          <p:nvPr/>
        </p:nvSpPr>
        <p:spPr>
          <a:xfrm>
            <a:off x="6014687" y="4179131"/>
            <a:ext cx="377026" cy="300082"/>
          </a:xfrm>
          <a:prstGeom prst="rect">
            <a:avLst/>
          </a:prstGeom>
          <a:noFill/>
        </p:spPr>
        <p:txBody>
          <a:bodyPr wrap="none" rtlCol="0">
            <a:spAutoFit/>
          </a:bodyPr>
          <a:lstStyle/>
          <a:p>
            <a:r>
              <a:rPr lang="en-US" sz="1350" dirty="0" smtClean="0">
                <a:latin typeface="Times New Roman" pitchFamily="18" charset="0"/>
                <a:cs typeface="Times New Roman" pitchFamily="18" charset="0"/>
              </a:rPr>
              <a:t>(c)</a:t>
            </a:r>
            <a:endParaRPr lang="en-US" sz="1350" dirty="0">
              <a:latin typeface="Times New Roman" pitchFamily="18" charset="0"/>
              <a:cs typeface="Times New Roman" pitchFamily="18" charset="0"/>
            </a:endParaRPr>
          </a:p>
        </p:txBody>
      </p:sp>
    </p:spTree>
    <p:extLst>
      <p:ext uri="{BB962C8B-B14F-4D97-AF65-F5344CB8AC3E}">
        <p14:creationId xmlns:p14="http://schemas.microsoft.com/office/powerpoint/2010/main" val="23482243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4.1</a:t>
            </a:r>
            <a:endParaRPr lang="en-US" dirty="0"/>
          </a:p>
        </p:txBody>
      </p:sp>
      <p:sp>
        <p:nvSpPr>
          <p:cNvPr id="5" name="Date Placeholder 4"/>
          <p:cNvSpPr>
            <a:spLocks noGrp="1"/>
          </p:cNvSpPr>
          <p:nvPr>
            <p:ph type="dt" sz="half" idx="10"/>
          </p:nvPr>
        </p:nvSpPr>
        <p:spPr/>
        <p:txBody>
          <a:bodyPr/>
          <a:lstStyle/>
          <a:p>
            <a:fld id="{E9A0DB38-853B-4A4D-A2D1-28B2EFEBB945}" type="datetime1">
              <a:rPr lang="en-US" smtClean="0"/>
              <a:t>10/28/2017</a:t>
            </a:fld>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14</a:t>
            </a:fld>
            <a:endParaRPr lang="en-US"/>
          </a:p>
        </p:txBody>
      </p:sp>
      <p:sp>
        <p:nvSpPr>
          <p:cNvPr id="7" name="Rectangle 6"/>
          <p:cNvSpPr/>
          <p:nvPr/>
        </p:nvSpPr>
        <p:spPr>
          <a:xfrm>
            <a:off x="1485900" y="2668120"/>
            <a:ext cx="6229350" cy="323165"/>
          </a:xfrm>
          <a:prstGeom prst="rect">
            <a:avLst/>
          </a:prstGeom>
        </p:spPr>
        <p:txBody>
          <a:bodyPr wrap="square">
            <a:spAutoFit/>
          </a:bodyPr>
          <a:lstStyle/>
          <a:p>
            <a:r>
              <a:rPr lang="en-US" sz="1500" dirty="0"/>
              <a:t>For the circuit in Fig. 4.3(a), sketch the transfer characteristic </a:t>
            </a:r>
            <a:r>
              <a:rPr lang="en-US" sz="1500" i="1" dirty="0" err="1"/>
              <a:t>v</a:t>
            </a:r>
            <a:r>
              <a:rPr lang="en-US" sz="1500" baseline="-25000" dirty="0" err="1"/>
              <a:t>O</a:t>
            </a:r>
            <a:r>
              <a:rPr lang="en-US" sz="1500" i="1" dirty="0"/>
              <a:t> </a:t>
            </a:r>
            <a:r>
              <a:rPr lang="en-US" sz="1500" dirty="0"/>
              <a:t>versus </a:t>
            </a:r>
            <a:r>
              <a:rPr lang="en-US" sz="1500" i="1" dirty="0" err="1"/>
              <a:t>v</a:t>
            </a:r>
            <a:r>
              <a:rPr lang="en-US" sz="1500" baseline="-25000" dirty="0" err="1"/>
              <a:t>I</a:t>
            </a:r>
            <a:r>
              <a:rPr lang="en-US" sz="1500" dirty="0"/>
              <a:t>.</a:t>
            </a:r>
          </a:p>
        </p:txBody>
      </p:sp>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8950" y="3240881"/>
            <a:ext cx="3416024" cy="2550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5863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7650"/>
                                        </p:tgtEl>
                                        <p:attrNameLst>
                                          <p:attrName>style.visibility</p:attrName>
                                        </p:attrNameLst>
                                      </p:cBhvr>
                                      <p:to>
                                        <p:strVal val="visible"/>
                                      </p:to>
                                    </p:set>
                                    <p:anim calcmode="lin" valueType="num">
                                      <p:cBhvr additive="base">
                                        <p:cTn id="7" dur="500" fill="hold"/>
                                        <p:tgtEl>
                                          <p:spTgt spid="27650"/>
                                        </p:tgtEl>
                                        <p:attrNameLst>
                                          <p:attrName>ppt_x</p:attrName>
                                        </p:attrNameLst>
                                      </p:cBhvr>
                                      <p:tavLst>
                                        <p:tav tm="0">
                                          <p:val>
                                            <p:strVal val="#ppt_x"/>
                                          </p:val>
                                        </p:tav>
                                        <p:tav tm="100000">
                                          <p:val>
                                            <p:strVal val="#ppt_x"/>
                                          </p:val>
                                        </p:tav>
                                      </p:tavLst>
                                    </p:anim>
                                    <p:anim calcmode="lin" valueType="num">
                                      <p:cBhvr additive="base">
                                        <p:cTn id="8" dur="500" fill="hold"/>
                                        <p:tgtEl>
                                          <p:spTgt spid="276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p:txBody>
          <a:bodyPr/>
          <a:lstStyle/>
          <a:p>
            <a:pPr eaLnBrk="1" hangingPunct="1"/>
            <a:r>
              <a:rPr lang="en-US" sz="2400" dirty="0"/>
              <a:t>Example 4.1:</a:t>
            </a:r>
            <a:br>
              <a:rPr lang="en-US" sz="2400" dirty="0"/>
            </a:br>
            <a:r>
              <a:rPr lang="en-US" sz="2400" dirty="0"/>
              <a:t>Diode Rectifier</a:t>
            </a:r>
            <a:endParaRPr lang="en-US" sz="2400" dirty="0">
              <a:solidFill>
                <a:srgbClr val="FF0000"/>
              </a:solidFill>
            </a:endParaRPr>
          </a:p>
        </p:txBody>
      </p:sp>
      <p:sp>
        <p:nvSpPr>
          <p:cNvPr id="11268" name="Rectangle 3"/>
          <p:cNvSpPr>
            <a:spLocks noGrp="1" noChangeArrowheads="1"/>
          </p:cNvSpPr>
          <p:nvPr>
            <p:ph sz="half" idx="1"/>
          </p:nvPr>
        </p:nvSpPr>
        <p:spPr>
          <a:xfrm>
            <a:off x="1257300" y="2400300"/>
            <a:ext cx="3543300" cy="3600450"/>
          </a:xfrm>
          <a:solidFill>
            <a:schemeClr val="bg1"/>
          </a:solidFill>
        </p:spPr>
        <p:txBody>
          <a:bodyPr>
            <a:normAutofit fontScale="92500" lnSpcReduction="20000"/>
          </a:bodyPr>
          <a:lstStyle/>
          <a:p>
            <a:pPr eaLnBrk="1" hangingPunct="1"/>
            <a:r>
              <a:rPr lang="en-US"/>
              <a:t>Consider the circuit of Figure 4.4.  A source (</a:t>
            </a:r>
            <a:r>
              <a:rPr lang="en-US" i="1"/>
              <a:t>v</a:t>
            </a:r>
            <a:r>
              <a:rPr lang="en-US" i="1" baseline="-25000"/>
              <a:t>S</a:t>
            </a:r>
            <a:r>
              <a:rPr lang="en-US"/>
              <a:t>) with </a:t>
            </a:r>
            <a:r>
              <a:rPr lang="en-US">
                <a:solidFill>
                  <a:srgbClr val="FF0000"/>
                </a:solidFill>
              </a:rPr>
              <a:t>peak amplitude of 24</a:t>
            </a:r>
            <a:r>
              <a:rPr lang="en-US" i="1">
                <a:solidFill>
                  <a:srgbClr val="FF0000"/>
                </a:solidFill>
              </a:rPr>
              <a:t>V</a:t>
            </a:r>
            <a:r>
              <a:rPr lang="en-US"/>
              <a:t> is employed to charge a </a:t>
            </a:r>
            <a:r>
              <a:rPr lang="en-US">
                <a:solidFill>
                  <a:srgbClr val="FF0000"/>
                </a:solidFill>
              </a:rPr>
              <a:t>12</a:t>
            </a:r>
            <a:r>
              <a:rPr lang="en-US" i="1">
                <a:solidFill>
                  <a:srgbClr val="FF0000"/>
                </a:solidFill>
              </a:rPr>
              <a:t>V</a:t>
            </a:r>
            <a:r>
              <a:rPr lang="en-US">
                <a:solidFill>
                  <a:srgbClr val="FF0000"/>
                </a:solidFill>
              </a:rPr>
              <a:t> dc-battery.</a:t>
            </a:r>
          </a:p>
          <a:p>
            <a:pPr lvl="1" eaLnBrk="1" hangingPunct="1"/>
            <a:r>
              <a:rPr lang="en-US" b="1" smtClean="0">
                <a:solidFill>
                  <a:srgbClr val="FF0000"/>
                </a:solidFill>
              </a:rPr>
              <a:t>Q(a):</a:t>
            </a:r>
            <a:r>
              <a:rPr lang="en-US" smtClean="0">
                <a:solidFill>
                  <a:srgbClr val="FF0000"/>
                </a:solidFill>
              </a:rPr>
              <a:t> </a:t>
            </a:r>
            <a:r>
              <a:rPr lang="en-US" smtClean="0"/>
              <a:t>Find the fraction of each cycle during which the diode conducts.</a:t>
            </a:r>
          </a:p>
          <a:p>
            <a:pPr lvl="1" eaLnBrk="1" hangingPunct="1"/>
            <a:r>
              <a:rPr lang="en-US" b="1" smtClean="0">
                <a:solidFill>
                  <a:srgbClr val="FF0000"/>
                </a:solidFill>
              </a:rPr>
              <a:t>Q(b):</a:t>
            </a:r>
            <a:r>
              <a:rPr lang="en-US" smtClean="0">
                <a:solidFill>
                  <a:srgbClr val="FF0000"/>
                </a:solidFill>
              </a:rPr>
              <a:t> </a:t>
            </a:r>
            <a:r>
              <a:rPr lang="en-US" smtClean="0"/>
              <a:t>Find peak value of diode current and maximum reverse-bias voltage that appears across the diode.</a:t>
            </a:r>
          </a:p>
        </p:txBody>
      </p:sp>
      <p:sp>
        <p:nvSpPr>
          <p:cNvPr id="2" name="Date Placeholder 1"/>
          <p:cNvSpPr>
            <a:spLocks noGrp="1"/>
          </p:cNvSpPr>
          <p:nvPr>
            <p:ph type="dt" sz="half" idx="10"/>
          </p:nvPr>
        </p:nvSpPr>
        <p:spPr/>
        <p:txBody>
          <a:bodyPr/>
          <a:lstStyle/>
          <a:p>
            <a:fld id="{0DA503E6-7688-4646-B74C-F4A906ABB231}" type="datetime1">
              <a:rPr lang="en-US" smtClean="0"/>
              <a:t>10/28/2017</a:t>
            </a:fld>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15</a:t>
            </a:fld>
            <a:endParaRPr lang="en-US"/>
          </a:p>
        </p:txBody>
      </p:sp>
      <p:pic>
        <p:nvPicPr>
          <p:cNvPr id="11269"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10200" y="2209529"/>
            <a:ext cx="2776538" cy="3227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0" name="Rectangle 4"/>
          <p:cNvSpPr>
            <a:spLocks noChangeArrowheads="1"/>
          </p:cNvSpPr>
          <p:nvPr/>
        </p:nvSpPr>
        <p:spPr bwMode="auto">
          <a:xfrm>
            <a:off x="5540161" y="5437313"/>
            <a:ext cx="27813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400" b="1" dirty="0"/>
              <a:t>Figure 4.4: </a:t>
            </a:r>
            <a:r>
              <a:rPr lang="en-US" sz="1400" dirty="0"/>
              <a:t>Circuit and Waveforms for Example 4.1.</a:t>
            </a:r>
          </a:p>
        </p:txBody>
      </p:sp>
    </p:spTree>
    <p:extLst>
      <p:ext uri="{BB962C8B-B14F-4D97-AF65-F5344CB8AC3E}">
        <p14:creationId xmlns:p14="http://schemas.microsoft.com/office/powerpoint/2010/main" val="3329370099"/>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 4.1:</a:t>
            </a:r>
            <a:br>
              <a:rPr lang="en-US" dirty="0"/>
            </a:br>
            <a:r>
              <a:rPr lang="en-US" dirty="0"/>
              <a:t>Diode Rectifier</a:t>
            </a:r>
          </a:p>
        </p:txBody>
      </p:sp>
      <p:sp>
        <p:nvSpPr>
          <p:cNvPr id="5" name="Date Placeholder 4"/>
          <p:cNvSpPr>
            <a:spLocks noGrp="1"/>
          </p:cNvSpPr>
          <p:nvPr>
            <p:ph type="dt" sz="half" idx="10"/>
          </p:nvPr>
        </p:nvSpPr>
        <p:spPr/>
        <p:txBody>
          <a:bodyPr/>
          <a:lstStyle/>
          <a:p>
            <a:fld id="{E9A0DB38-853B-4A4D-A2D1-28B2EFEBB945}" type="datetime1">
              <a:rPr lang="en-US" smtClean="0"/>
              <a:t>10/28/2017</a:t>
            </a:fld>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16</a:t>
            </a:fld>
            <a:endParaRPr lang="en-US"/>
          </a:p>
        </p:txBody>
      </p:sp>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6984" y="2057400"/>
            <a:ext cx="6318368" cy="2337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7" name="TextBox 6"/>
              <p:cNvSpPr txBox="1"/>
              <p:nvPr/>
            </p:nvSpPr>
            <p:spPr>
              <a:xfrm>
                <a:off x="2400300" y="4752201"/>
                <a:ext cx="1715598" cy="30008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350" i="1">
                          <a:latin typeface="Cambria Math"/>
                        </a:rPr>
                        <m:t>𝑜𝑟</m:t>
                      </m:r>
                      <m:r>
                        <a:rPr lang="en-US" sz="1350" i="1">
                          <a:latin typeface="Cambria Math"/>
                        </a:rPr>
                        <m:t> </m:t>
                      </m:r>
                      <m:r>
                        <a:rPr lang="en-US" sz="1350" i="1">
                          <a:latin typeface="Cambria Math"/>
                        </a:rPr>
                        <m:t>24</m:t>
                      </m:r>
                      <m:func>
                        <m:funcPr>
                          <m:ctrlPr>
                            <a:rPr lang="en-US" sz="1350" i="1">
                              <a:latin typeface="Cambria Math" panose="02040503050406030204" pitchFamily="18" charset="0"/>
                            </a:rPr>
                          </m:ctrlPr>
                        </m:funcPr>
                        <m:fName>
                          <m:r>
                            <m:rPr>
                              <m:sty m:val="p"/>
                            </m:rPr>
                            <a:rPr lang="en-US" sz="1350">
                              <a:latin typeface="Cambria Math"/>
                            </a:rPr>
                            <m:t>sin</m:t>
                          </m:r>
                        </m:fName>
                        <m:e>
                          <m:d>
                            <m:dPr>
                              <m:ctrlPr>
                                <a:rPr lang="en-US" sz="1350" i="1">
                                  <a:latin typeface="Cambria Math" panose="02040503050406030204" pitchFamily="18" charset="0"/>
                                </a:rPr>
                              </m:ctrlPr>
                            </m:dPr>
                            <m:e>
                              <m:r>
                                <a:rPr lang="en-US" sz="1350" i="1">
                                  <a:latin typeface="Cambria Math"/>
                                </a:rPr>
                                <m:t>30</m:t>
                              </m:r>
                            </m:e>
                          </m:d>
                          <m:r>
                            <a:rPr lang="en-US" sz="1350" i="1">
                              <a:latin typeface="Cambria Math"/>
                            </a:rPr>
                            <m:t>=</m:t>
                          </m:r>
                          <m:r>
                            <a:rPr lang="en-US" sz="1350" i="1">
                              <a:latin typeface="Cambria Math"/>
                            </a:rPr>
                            <m:t>12</m:t>
                          </m:r>
                          <m:r>
                            <a:rPr lang="en-US" sz="1350" i="1">
                              <a:latin typeface="Cambria Math"/>
                            </a:rPr>
                            <m:t>  </m:t>
                          </m:r>
                        </m:e>
                      </m:func>
                    </m:oMath>
                  </m:oMathPara>
                </a14:m>
                <a:endParaRPr lang="en-US" sz="1350" dirty="0"/>
              </a:p>
            </p:txBody>
          </p:sp>
        </mc:Choice>
        <mc:Fallback xmlns="">
          <p:sp>
            <p:nvSpPr>
              <p:cNvPr id="7" name="TextBox 6"/>
              <p:cNvSpPr txBox="1">
                <a:spLocks noRot="1" noChangeAspect="1" noMove="1" noResize="1" noEditPoints="1" noAdjustHandles="1" noChangeArrowheads="1" noChangeShapeType="1" noTextEdit="1"/>
              </p:cNvSpPr>
              <p:nvPr/>
            </p:nvSpPr>
            <p:spPr>
              <a:xfrm>
                <a:off x="1676400" y="5193268"/>
                <a:ext cx="2221570" cy="369332"/>
              </a:xfrm>
              <a:prstGeom prst="rect">
                <a:avLst/>
              </a:prstGeom>
              <a:blipFill rotWithShape="1">
                <a:blip r:embed="rId3"/>
                <a:stretch>
                  <a:fillRect t="-8197" r="-3022" b="-24590"/>
                </a:stretch>
              </a:blipFill>
            </p:spPr>
            <p:txBody>
              <a:bodyPr/>
              <a:lstStyle/>
              <a:p>
                <a:r>
                  <a:rPr lang="en-US">
                    <a:noFill/>
                  </a:rPr>
                  <a:t> </a:t>
                </a:r>
              </a:p>
            </p:txBody>
          </p:sp>
        </mc:Fallback>
      </mc:AlternateContent>
      <p:pic>
        <p:nvPicPr>
          <p:cNvPr id="286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6168" y="4463807"/>
            <a:ext cx="2114550" cy="14077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Straight Connector 8"/>
          <p:cNvCxnSpPr/>
          <p:nvPr/>
        </p:nvCxnSpPr>
        <p:spPr>
          <a:xfrm>
            <a:off x="4914900" y="4629151"/>
            <a:ext cx="0" cy="1242442"/>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743450" y="4629150"/>
            <a:ext cx="0" cy="1242442"/>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 name="Rectangle 9"/>
              <p:cNvSpPr/>
              <p:nvPr/>
            </p:nvSpPr>
            <p:spPr>
              <a:xfrm>
                <a:off x="4481298" y="5588536"/>
                <a:ext cx="420308" cy="30008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350" i="1">
                          <a:latin typeface="Cambria Math"/>
                        </a:rPr>
                        <m:t>30</m:t>
                      </m:r>
                    </m:oMath>
                  </m:oMathPara>
                </a14:m>
                <a:endParaRPr lang="en-US" sz="1350" dirty="0"/>
              </a:p>
            </p:txBody>
          </p:sp>
        </mc:Choice>
        <mc:Fallback xmlns="">
          <p:sp>
            <p:nvSpPr>
              <p:cNvPr id="10" name="Rectangle 9"/>
              <p:cNvSpPr>
                <a:spLocks noRot="1" noChangeAspect="1" noMove="1" noResize="1" noEditPoints="1" noAdjustHandles="1" noChangeArrowheads="1" noChangeShapeType="1" noTextEdit="1"/>
              </p:cNvSpPr>
              <p:nvPr/>
            </p:nvSpPr>
            <p:spPr>
              <a:xfrm>
                <a:off x="4451064" y="6308382"/>
                <a:ext cx="494046" cy="369332"/>
              </a:xfrm>
              <a:prstGeom prst="rect">
                <a:avLst/>
              </a:prstGeom>
              <a:blipFill rotWithShape="1">
                <a:blip r:embed="rId5"/>
                <a:stretch>
                  <a:fillRect t="-8333" r="-17284"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4842554" y="5600700"/>
                <a:ext cx="420308" cy="30008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350" i="1">
                          <a:latin typeface="Cambria Math"/>
                        </a:rPr>
                        <m:t>90</m:t>
                      </m:r>
                    </m:oMath>
                  </m:oMathPara>
                </a14:m>
                <a:endParaRPr lang="en-US" sz="1350" dirty="0"/>
              </a:p>
            </p:txBody>
          </p:sp>
        </mc:Choice>
        <mc:Fallback xmlns="">
          <p:sp>
            <p:nvSpPr>
              <p:cNvPr id="14" name="Rectangle 13"/>
              <p:cNvSpPr>
                <a:spLocks noRot="1" noChangeAspect="1" noMove="1" noResize="1" noEditPoints="1" noAdjustHandles="1" noChangeArrowheads="1" noChangeShapeType="1" noTextEdit="1"/>
              </p:cNvSpPr>
              <p:nvPr/>
            </p:nvSpPr>
            <p:spPr>
              <a:xfrm>
                <a:off x="4932738" y="6324600"/>
                <a:ext cx="494046" cy="369332"/>
              </a:xfrm>
              <a:prstGeom prst="rect">
                <a:avLst/>
              </a:prstGeom>
              <a:blipFill rotWithShape="1">
                <a:blip r:embed="rId6"/>
                <a:stretch>
                  <a:fillRect t="-8333" r="-17284" b="-25000"/>
                </a:stretch>
              </a:blipFill>
            </p:spPr>
            <p:txBody>
              <a:bodyPr/>
              <a:lstStyle/>
              <a:p>
                <a:r>
                  <a:rPr lang="en-US">
                    <a:noFill/>
                  </a:rPr>
                  <a:t> </a:t>
                </a:r>
              </a:p>
            </p:txBody>
          </p:sp>
        </mc:Fallback>
      </mc:AlternateContent>
    </p:spTree>
    <p:extLst>
      <p:ext uri="{BB962C8B-B14F-4D97-AF65-F5344CB8AC3E}">
        <p14:creationId xmlns:p14="http://schemas.microsoft.com/office/powerpoint/2010/main" val="6789953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p:txBody>
          <a:bodyPr/>
          <a:lstStyle/>
          <a:p>
            <a:pPr eaLnBrk="1" hangingPunct="1"/>
            <a:r>
              <a:rPr lang="en-US" sz="2400"/>
              <a:t>4.1.3. Another Application,</a:t>
            </a:r>
            <a:br>
              <a:rPr lang="en-US" sz="2400"/>
            </a:br>
            <a:r>
              <a:rPr lang="en-US" sz="2400"/>
              <a:t>Diode Logic Gates</a:t>
            </a:r>
          </a:p>
        </p:txBody>
      </p:sp>
      <p:sp>
        <p:nvSpPr>
          <p:cNvPr id="12292" name="Rectangle 3"/>
          <p:cNvSpPr>
            <a:spLocks noGrp="1" noChangeArrowheads="1"/>
          </p:cNvSpPr>
          <p:nvPr>
            <p:ph sz="half" idx="1"/>
          </p:nvPr>
        </p:nvSpPr>
        <p:spPr/>
        <p:txBody>
          <a:bodyPr>
            <a:normAutofit/>
          </a:bodyPr>
          <a:lstStyle/>
          <a:p>
            <a:pPr eaLnBrk="1" hangingPunct="1"/>
            <a:r>
              <a:rPr lang="en-US" b="1" smtClean="0">
                <a:solidFill>
                  <a:srgbClr val="FF0000"/>
                </a:solidFill>
              </a:rPr>
              <a:t>Q: </a:t>
            </a:r>
            <a:r>
              <a:rPr lang="en-US" smtClean="0"/>
              <a:t>How may diodes be used to </a:t>
            </a:r>
            <a:r>
              <a:rPr lang="en-US" smtClean="0">
                <a:solidFill>
                  <a:srgbClr val="FF0000"/>
                </a:solidFill>
              </a:rPr>
              <a:t>create logic gates</a:t>
            </a:r>
            <a:r>
              <a:rPr lang="en-US" smtClean="0"/>
              <a:t>?</a:t>
            </a:r>
          </a:p>
          <a:p>
            <a:pPr lvl="1" eaLnBrk="1" hangingPunct="1"/>
            <a:r>
              <a:rPr lang="en-US" sz="2100" b="1">
                <a:solidFill>
                  <a:srgbClr val="008000"/>
                </a:solidFill>
              </a:rPr>
              <a:t>A:</a:t>
            </a:r>
            <a:r>
              <a:rPr lang="en-US" sz="2100"/>
              <a:t> Examples of </a:t>
            </a:r>
            <a:r>
              <a:rPr lang="en-US" sz="2100">
                <a:solidFill>
                  <a:srgbClr val="FF0000"/>
                </a:solidFill>
              </a:rPr>
              <a:t>AND / OR gates</a:t>
            </a:r>
            <a:r>
              <a:rPr lang="en-US" sz="2100"/>
              <a:t> are shown right.</a:t>
            </a:r>
          </a:p>
          <a:p>
            <a:pPr lvl="2" eaLnBrk="1" hangingPunct="1"/>
            <a:r>
              <a:rPr lang="en-US" sz="2100">
                <a:solidFill>
                  <a:schemeClr val="bg2"/>
                </a:solidFill>
              </a:rPr>
              <a:t>Refer to next slide.</a:t>
            </a:r>
          </a:p>
        </p:txBody>
      </p:sp>
      <p:sp>
        <p:nvSpPr>
          <p:cNvPr id="2" name="Date Placeholder 1"/>
          <p:cNvSpPr>
            <a:spLocks noGrp="1"/>
          </p:cNvSpPr>
          <p:nvPr>
            <p:ph type="dt" sz="half" idx="10"/>
          </p:nvPr>
        </p:nvSpPr>
        <p:spPr/>
        <p:txBody>
          <a:bodyPr/>
          <a:lstStyle/>
          <a:p>
            <a:fld id="{1A5D4C81-D422-47A2-8366-653B33E319E6}" type="datetime1">
              <a:rPr lang="en-US" smtClean="0"/>
              <a:t>10/28/2017</a:t>
            </a:fld>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17</a:t>
            </a:fld>
            <a:endParaRPr lang="en-US"/>
          </a:p>
        </p:txBody>
      </p:sp>
      <p:pic>
        <p:nvPicPr>
          <p:cNvPr id="12294" name="Picture 7" descr="se04F0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6800" y="2542839"/>
            <a:ext cx="3226594" cy="1883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5" name="Rectangle 5"/>
          <p:cNvSpPr>
            <a:spLocks noChangeArrowheads="1"/>
          </p:cNvSpPr>
          <p:nvPr/>
        </p:nvSpPr>
        <p:spPr bwMode="auto">
          <a:xfrm>
            <a:off x="4945529" y="4488433"/>
            <a:ext cx="326826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400" b="1" dirty="0"/>
              <a:t>Figure 4.5: </a:t>
            </a:r>
            <a:r>
              <a:rPr lang="en-US" sz="1400" dirty="0"/>
              <a:t>Diode logic gates: </a:t>
            </a:r>
            <a:r>
              <a:rPr lang="en-US" sz="1400" b="1" dirty="0"/>
              <a:t>(a) </a:t>
            </a:r>
            <a:r>
              <a:rPr lang="en-US" sz="1400" dirty="0"/>
              <a:t>OR gate; </a:t>
            </a:r>
            <a:r>
              <a:rPr lang="en-US" sz="1400" b="1" dirty="0"/>
              <a:t>(b) </a:t>
            </a:r>
            <a:r>
              <a:rPr lang="en-US" sz="1400" dirty="0"/>
              <a:t>AND gate (in a positive-logic system).</a:t>
            </a:r>
          </a:p>
        </p:txBody>
      </p:sp>
    </p:spTree>
    <p:extLst>
      <p:ext uri="{BB962C8B-B14F-4D97-AF65-F5344CB8AC3E}">
        <p14:creationId xmlns:p14="http://schemas.microsoft.com/office/powerpoint/2010/main" val="3034625172"/>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p:txBody>
          <a:bodyPr/>
          <a:lstStyle/>
          <a:p>
            <a:pPr eaLnBrk="1" hangingPunct="1"/>
            <a:endParaRPr lang="en-US" smtClean="0"/>
          </a:p>
        </p:txBody>
      </p:sp>
      <p:sp>
        <p:nvSpPr>
          <p:cNvPr id="13316" name="Rectangle 3"/>
          <p:cNvSpPr>
            <a:spLocks noGrp="1" noChangeArrowheads="1"/>
          </p:cNvSpPr>
          <p:nvPr>
            <p:ph idx="1"/>
          </p:nvPr>
        </p:nvSpPr>
        <p:spPr/>
        <p:txBody>
          <a:bodyPr/>
          <a:lstStyle/>
          <a:p>
            <a:pPr eaLnBrk="1" hangingPunct="1"/>
            <a:endParaRPr lang="en-US" smtClean="0"/>
          </a:p>
        </p:txBody>
      </p:sp>
      <p:sp>
        <p:nvSpPr>
          <p:cNvPr id="2" name="Date Placeholder 1"/>
          <p:cNvSpPr>
            <a:spLocks noGrp="1"/>
          </p:cNvSpPr>
          <p:nvPr>
            <p:ph type="dt" sz="half" idx="10"/>
          </p:nvPr>
        </p:nvSpPr>
        <p:spPr/>
        <p:txBody>
          <a:bodyPr/>
          <a:lstStyle/>
          <a:p>
            <a:fld id="{9AA5C14C-1CC6-4434-BDDA-B4CD1BE4A29B}" type="datetime1">
              <a:rPr lang="en-US" smtClean="0"/>
              <a:t>10/28/2017</a:t>
            </a:fld>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18</a:t>
            </a:fld>
            <a:endParaRPr lang="en-US"/>
          </a:p>
        </p:txBody>
      </p:sp>
      <p:sp>
        <p:nvSpPr>
          <p:cNvPr id="13317" name="Rectangle 4"/>
          <p:cNvSpPr>
            <a:spLocks noChangeArrowheads="1"/>
          </p:cNvSpPr>
          <p:nvPr/>
        </p:nvSpPr>
        <p:spPr bwMode="auto">
          <a:xfrm>
            <a:off x="1143000" y="857250"/>
            <a:ext cx="6858000" cy="5143500"/>
          </a:xfrm>
          <a:prstGeom prst="rect">
            <a:avLst/>
          </a:prstGeom>
          <a:solidFill>
            <a:schemeClr val="bg1">
              <a:alpha val="89803"/>
            </a:schemeClr>
          </a:solidFill>
          <a:ln>
            <a:noFill/>
          </a:ln>
          <a:effectLst/>
          <a:extLs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pic>
        <p:nvPicPr>
          <p:cNvPr id="13318" name="Picture 7" descr="se04F0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2793207"/>
            <a:ext cx="5886450" cy="3436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24070" name="Line 6"/>
          <p:cNvSpPr>
            <a:spLocks noChangeShapeType="1"/>
          </p:cNvSpPr>
          <p:nvPr/>
        </p:nvSpPr>
        <p:spPr bwMode="auto">
          <a:xfrm>
            <a:off x="2171700" y="2857500"/>
            <a:ext cx="1485900" cy="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13320" name="Text Box 7"/>
          <p:cNvSpPr txBox="1">
            <a:spLocks noChangeArrowheads="1"/>
          </p:cNvSpPr>
          <p:nvPr/>
        </p:nvSpPr>
        <p:spPr bwMode="auto">
          <a:xfrm>
            <a:off x="1314450" y="1143000"/>
            <a:ext cx="3086100" cy="46166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Calibri" pitchFamily="34" charset="0"/>
              </a:defRPr>
            </a:lvl1pPr>
            <a:lvl2pPr marL="742950" indent="-285750" eaLnBrk="0" hangingPunct="0">
              <a:defRPr sz="1600">
                <a:solidFill>
                  <a:schemeClr val="tx1"/>
                </a:solidFill>
                <a:latin typeface="Calibri" pitchFamily="34" charset="0"/>
              </a:defRPr>
            </a:lvl2pPr>
            <a:lvl3pPr marL="1143000" indent="-228600" eaLnBrk="0" hangingPunct="0">
              <a:defRPr sz="1600">
                <a:solidFill>
                  <a:schemeClr val="tx1"/>
                </a:solidFill>
                <a:latin typeface="Calibri" pitchFamily="34" charset="0"/>
              </a:defRPr>
            </a:lvl3pPr>
            <a:lvl4pPr marL="1600200" indent="-228600" eaLnBrk="0" hangingPunct="0">
              <a:defRPr sz="1600">
                <a:solidFill>
                  <a:schemeClr val="tx1"/>
                </a:solidFill>
                <a:latin typeface="Calibri" pitchFamily="34" charset="0"/>
              </a:defRPr>
            </a:lvl4pPr>
            <a:lvl5pPr marL="2057400" indent="-228600" eaLnBrk="0" hangingPunct="0">
              <a:defRPr sz="1600">
                <a:solidFill>
                  <a:schemeClr val="tx1"/>
                </a:solidFill>
                <a:latin typeface="Calibri" pitchFamily="34" charset="0"/>
              </a:defRPr>
            </a:lvl5pPr>
            <a:lvl6pPr marL="2514600" indent="-228600" algn="r" eaLnBrk="0" fontAlgn="base" hangingPunct="0">
              <a:spcBef>
                <a:spcPct val="0"/>
              </a:spcBef>
              <a:spcAft>
                <a:spcPct val="0"/>
              </a:spcAft>
              <a:defRPr sz="1600">
                <a:solidFill>
                  <a:schemeClr val="tx1"/>
                </a:solidFill>
                <a:latin typeface="Calibri" pitchFamily="34" charset="0"/>
              </a:defRPr>
            </a:lvl6pPr>
            <a:lvl7pPr marL="2971800" indent="-228600" algn="r" eaLnBrk="0" fontAlgn="base" hangingPunct="0">
              <a:spcBef>
                <a:spcPct val="0"/>
              </a:spcBef>
              <a:spcAft>
                <a:spcPct val="0"/>
              </a:spcAft>
              <a:defRPr sz="1600">
                <a:solidFill>
                  <a:schemeClr val="tx1"/>
                </a:solidFill>
                <a:latin typeface="Calibri" pitchFamily="34" charset="0"/>
              </a:defRPr>
            </a:lvl7pPr>
            <a:lvl8pPr marL="3429000" indent="-228600" algn="r" eaLnBrk="0" fontAlgn="base" hangingPunct="0">
              <a:spcBef>
                <a:spcPct val="0"/>
              </a:spcBef>
              <a:spcAft>
                <a:spcPct val="0"/>
              </a:spcAft>
              <a:defRPr sz="1600">
                <a:solidFill>
                  <a:schemeClr val="tx1"/>
                </a:solidFill>
                <a:latin typeface="Calibri" pitchFamily="34" charset="0"/>
              </a:defRPr>
            </a:lvl8pPr>
            <a:lvl9pPr marL="3886200" indent="-228600" algn="r" eaLnBrk="0" fontAlgn="base" hangingPunct="0">
              <a:spcBef>
                <a:spcPct val="0"/>
              </a:spcBef>
              <a:spcAft>
                <a:spcPct val="0"/>
              </a:spcAft>
              <a:defRPr sz="1600">
                <a:solidFill>
                  <a:schemeClr val="tx1"/>
                </a:solidFill>
                <a:latin typeface="Calibri" pitchFamily="34" charset="0"/>
              </a:defRPr>
            </a:lvl9pPr>
          </a:lstStyle>
          <a:p>
            <a:pPr algn="ctr" eaLnBrk="1" hangingPunct="1">
              <a:spcBef>
                <a:spcPct val="50000"/>
              </a:spcBef>
            </a:pPr>
            <a:r>
              <a:rPr lang="en-US" sz="2400" b="1">
                <a:solidFill>
                  <a:srgbClr val="FF0000"/>
                </a:solidFill>
              </a:rPr>
              <a:t>OR GATE</a:t>
            </a:r>
          </a:p>
        </p:txBody>
      </p:sp>
      <p:sp>
        <p:nvSpPr>
          <p:cNvPr id="13321" name="Text Box 8"/>
          <p:cNvSpPr txBox="1">
            <a:spLocks noChangeArrowheads="1"/>
          </p:cNvSpPr>
          <p:nvPr/>
        </p:nvSpPr>
        <p:spPr bwMode="auto">
          <a:xfrm>
            <a:off x="4743450" y="1143000"/>
            <a:ext cx="3086100" cy="46166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Calibri" pitchFamily="34" charset="0"/>
              </a:defRPr>
            </a:lvl1pPr>
            <a:lvl2pPr marL="742950" indent="-285750" eaLnBrk="0" hangingPunct="0">
              <a:defRPr sz="1600">
                <a:solidFill>
                  <a:schemeClr val="tx1"/>
                </a:solidFill>
                <a:latin typeface="Calibri" pitchFamily="34" charset="0"/>
              </a:defRPr>
            </a:lvl2pPr>
            <a:lvl3pPr marL="1143000" indent="-228600" eaLnBrk="0" hangingPunct="0">
              <a:defRPr sz="1600">
                <a:solidFill>
                  <a:schemeClr val="tx1"/>
                </a:solidFill>
                <a:latin typeface="Calibri" pitchFamily="34" charset="0"/>
              </a:defRPr>
            </a:lvl3pPr>
            <a:lvl4pPr marL="1600200" indent="-228600" eaLnBrk="0" hangingPunct="0">
              <a:defRPr sz="1600">
                <a:solidFill>
                  <a:schemeClr val="tx1"/>
                </a:solidFill>
                <a:latin typeface="Calibri" pitchFamily="34" charset="0"/>
              </a:defRPr>
            </a:lvl4pPr>
            <a:lvl5pPr marL="2057400" indent="-228600" eaLnBrk="0" hangingPunct="0">
              <a:defRPr sz="1600">
                <a:solidFill>
                  <a:schemeClr val="tx1"/>
                </a:solidFill>
                <a:latin typeface="Calibri" pitchFamily="34" charset="0"/>
              </a:defRPr>
            </a:lvl5pPr>
            <a:lvl6pPr marL="2514600" indent="-228600" algn="r" eaLnBrk="0" fontAlgn="base" hangingPunct="0">
              <a:spcBef>
                <a:spcPct val="0"/>
              </a:spcBef>
              <a:spcAft>
                <a:spcPct val="0"/>
              </a:spcAft>
              <a:defRPr sz="1600">
                <a:solidFill>
                  <a:schemeClr val="tx1"/>
                </a:solidFill>
                <a:latin typeface="Calibri" pitchFamily="34" charset="0"/>
              </a:defRPr>
            </a:lvl6pPr>
            <a:lvl7pPr marL="2971800" indent="-228600" algn="r" eaLnBrk="0" fontAlgn="base" hangingPunct="0">
              <a:spcBef>
                <a:spcPct val="0"/>
              </a:spcBef>
              <a:spcAft>
                <a:spcPct val="0"/>
              </a:spcAft>
              <a:defRPr sz="1600">
                <a:solidFill>
                  <a:schemeClr val="tx1"/>
                </a:solidFill>
                <a:latin typeface="Calibri" pitchFamily="34" charset="0"/>
              </a:defRPr>
            </a:lvl7pPr>
            <a:lvl8pPr marL="3429000" indent="-228600" algn="r" eaLnBrk="0" fontAlgn="base" hangingPunct="0">
              <a:spcBef>
                <a:spcPct val="0"/>
              </a:spcBef>
              <a:spcAft>
                <a:spcPct val="0"/>
              </a:spcAft>
              <a:defRPr sz="1600">
                <a:solidFill>
                  <a:schemeClr val="tx1"/>
                </a:solidFill>
                <a:latin typeface="Calibri" pitchFamily="34" charset="0"/>
              </a:defRPr>
            </a:lvl8pPr>
            <a:lvl9pPr marL="3886200" indent="-228600" algn="r" eaLnBrk="0" fontAlgn="base" hangingPunct="0">
              <a:spcBef>
                <a:spcPct val="0"/>
              </a:spcBef>
              <a:spcAft>
                <a:spcPct val="0"/>
              </a:spcAft>
              <a:defRPr sz="1600">
                <a:solidFill>
                  <a:schemeClr val="tx1"/>
                </a:solidFill>
                <a:latin typeface="Calibri" pitchFamily="34" charset="0"/>
              </a:defRPr>
            </a:lvl9pPr>
          </a:lstStyle>
          <a:p>
            <a:pPr algn="ctr" eaLnBrk="1" hangingPunct="1">
              <a:spcBef>
                <a:spcPct val="50000"/>
              </a:spcBef>
            </a:pPr>
            <a:r>
              <a:rPr lang="en-US" sz="2400" b="1">
                <a:solidFill>
                  <a:srgbClr val="FF0000"/>
                </a:solidFill>
              </a:rPr>
              <a:t>AND GATE</a:t>
            </a:r>
          </a:p>
        </p:txBody>
      </p:sp>
      <p:sp>
        <p:nvSpPr>
          <p:cNvPr id="1624073" name="Text Box 9"/>
          <p:cNvSpPr txBox="1">
            <a:spLocks noChangeArrowheads="1"/>
          </p:cNvSpPr>
          <p:nvPr/>
        </p:nvSpPr>
        <p:spPr bwMode="auto">
          <a:xfrm>
            <a:off x="1543050" y="2000251"/>
            <a:ext cx="2800350" cy="646331"/>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Calibri" pitchFamily="34" charset="0"/>
              </a:defRPr>
            </a:lvl1pPr>
            <a:lvl2pPr marL="742950" indent="-285750" eaLnBrk="0" hangingPunct="0">
              <a:defRPr sz="1600">
                <a:solidFill>
                  <a:schemeClr val="tx1"/>
                </a:solidFill>
                <a:latin typeface="Calibri" pitchFamily="34" charset="0"/>
              </a:defRPr>
            </a:lvl2pPr>
            <a:lvl3pPr marL="1143000" indent="-228600" eaLnBrk="0" hangingPunct="0">
              <a:defRPr sz="1600">
                <a:solidFill>
                  <a:schemeClr val="tx1"/>
                </a:solidFill>
                <a:latin typeface="Calibri" pitchFamily="34" charset="0"/>
              </a:defRPr>
            </a:lvl3pPr>
            <a:lvl4pPr marL="1600200" indent="-228600" eaLnBrk="0" hangingPunct="0">
              <a:defRPr sz="1600">
                <a:solidFill>
                  <a:schemeClr val="tx1"/>
                </a:solidFill>
                <a:latin typeface="Calibri" pitchFamily="34" charset="0"/>
              </a:defRPr>
            </a:lvl4pPr>
            <a:lvl5pPr marL="2057400" indent="-228600" eaLnBrk="0" hangingPunct="0">
              <a:defRPr sz="1600">
                <a:solidFill>
                  <a:schemeClr val="tx1"/>
                </a:solidFill>
                <a:latin typeface="Calibri" pitchFamily="34" charset="0"/>
              </a:defRPr>
            </a:lvl5pPr>
            <a:lvl6pPr marL="2514600" indent="-228600" algn="r" eaLnBrk="0" fontAlgn="base" hangingPunct="0">
              <a:spcBef>
                <a:spcPct val="0"/>
              </a:spcBef>
              <a:spcAft>
                <a:spcPct val="0"/>
              </a:spcAft>
              <a:defRPr sz="1600">
                <a:solidFill>
                  <a:schemeClr val="tx1"/>
                </a:solidFill>
                <a:latin typeface="Calibri" pitchFamily="34" charset="0"/>
              </a:defRPr>
            </a:lvl6pPr>
            <a:lvl7pPr marL="2971800" indent="-228600" algn="r" eaLnBrk="0" fontAlgn="base" hangingPunct="0">
              <a:spcBef>
                <a:spcPct val="0"/>
              </a:spcBef>
              <a:spcAft>
                <a:spcPct val="0"/>
              </a:spcAft>
              <a:defRPr sz="1600">
                <a:solidFill>
                  <a:schemeClr val="tx1"/>
                </a:solidFill>
                <a:latin typeface="Calibri" pitchFamily="34" charset="0"/>
              </a:defRPr>
            </a:lvl7pPr>
            <a:lvl8pPr marL="3429000" indent="-228600" algn="r" eaLnBrk="0" fontAlgn="base" hangingPunct="0">
              <a:spcBef>
                <a:spcPct val="0"/>
              </a:spcBef>
              <a:spcAft>
                <a:spcPct val="0"/>
              </a:spcAft>
              <a:defRPr sz="1600">
                <a:solidFill>
                  <a:schemeClr val="tx1"/>
                </a:solidFill>
                <a:latin typeface="Calibri" pitchFamily="34" charset="0"/>
              </a:defRPr>
            </a:lvl8pPr>
            <a:lvl9pPr marL="3886200" indent="-228600" algn="r" eaLnBrk="0" fontAlgn="base" hangingPunct="0">
              <a:spcBef>
                <a:spcPct val="0"/>
              </a:spcBef>
              <a:spcAft>
                <a:spcPct val="0"/>
              </a:spcAft>
              <a:defRPr sz="1600">
                <a:solidFill>
                  <a:schemeClr val="tx1"/>
                </a:solidFill>
                <a:latin typeface="Calibri" pitchFamily="34" charset="0"/>
              </a:defRPr>
            </a:lvl9pPr>
          </a:lstStyle>
          <a:p>
            <a:pPr algn="ctr" eaLnBrk="1" hangingPunct="1">
              <a:spcBef>
                <a:spcPct val="50000"/>
              </a:spcBef>
            </a:pPr>
            <a:r>
              <a:rPr lang="en-US" sz="1800" b="1">
                <a:solidFill>
                  <a:srgbClr val="FF0000"/>
                </a:solidFill>
              </a:rPr>
              <a:t>IF</a:t>
            </a:r>
            <a:r>
              <a:rPr lang="en-US" sz="1800">
                <a:solidFill>
                  <a:srgbClr val="FF0000"/>
                </a:solidFill>
              </a:rPr>
              <a:t> </a:t>
            </a:r>
            <a:r>
              <a:rPr lang="en-US" sz="1800" i="1">
                <a:solidFill>
                  <a:srgbClr val="FF0000"/>
                </a:solidFill>
              </a:rPr>
              <a:t>v</a:t>
            </a:r>
            <a:r>
              <a:rPr lang="en-US" sz="1800" i="1" baseline="-25000">
                <a:solidFill>
                  <a:srgbClr val="FF0000"/>
                </a:solidFill>
              </a:rPr>
              <a:t>A</a:t>
            </a:r>
            <a:r>
              <a:rPr lang="en-US" sz="1800">
                <a:solidFill>
                  <a:srgbClr val="FF0000"/>
                </a:solidFill>
              </a:rPr>
              <a:t> = 5</a:t>
            </a:r>
            <a:r>
              <a:rPr lang="en-US" sz="1800" i="1">
                <a:solidFill>
                  <a:srgbClr val="FF0000"/>
                </a:solidFill>
              </a:rPr>
              <a:t>V</a:t>
            </a:r>
            <a:r>
              <a:rPr lang="en-US" sz="1800">
                <a:solidFill>
                  <a:srgbClr val="FF0000"/>
                </a:solidFill>
              </a:rPr>
              <a:t> </a:t>
            </a:r>
            <a:r>
              <a:rPr lang="en-US" sz="1800" b="1">
                <a:solidFill>
                  <a:srgbClr val="FF0000"/>
                </a:solidFill>
              </a:rPr>
              <a:t>THEN</a:t>
            </a:r>
            <a:r>
              <a:rPr lang="en-US" sz="1800">
                <a:solidFill>
                  <a:srgbClr val="FF0000"/>
                </a:solidFill>
              </a:rPr>
              <a:t> diode</a:t>
            </a:r>
            <a:r>
              <a:rPr lang="en-US" sz="1800" baseline="-25000">
                <a:solidFill>
                  <a:srgbClr val="FF0000"/>
                </a:solidFill>
              </a:rPr>
              <a:t>A</a:t>
            </a:r>
            <a:r>
              <a:rPr lang="en-US" sz="1800">
                <a:solidFill>
                  <a:srgbClr val="FF0000"/>
                </a:solidFill>
              </a:rPr>
              <a:t> will conduct </a:t>
            </a:r>
            <a:r>
              <a:rPr lang="en-US" sz="1800" b="1">
                <a:solidFill>
                  <a:srgbClr val="FF0000"/>
                </a:solidFill>
              </a:rPr>
              <a:t>AND</a:t>
            </a:r>
            <a:r>
              <a:rPr lang="en-US" sz="1800">
                <a:solidFill>
                  <a:srgbClr val="FF0000"/>
                </a:solidFill>
              </a:rPr>
              <a:t> </a:t>
            </a:r>
            <a:r>
              <a:rPr lang="en-US" sz="1800" i="1">
                <a:solidFill>
                  <a:srgbClr val="FF0000"/>
                </a:solidFill>
              </a:rPr>
              <a:t>v</a:t>
            </a:r>
            <a:r>
              <a:rPr lang="en-US" sz="1800" i="1" baseline="-25000">
                <a:solidFill>
                  <a:srgbClr val="FF0000"/>
                </a:solidFill>
              </a:rPr>
              <a:t>Y</a:t>
            </a:r>
            <a:r>
              <a:rPr lang="en-US" sz="1800">
                <a:solidFill>
                  <a:srgbClr val="FF0000"/>
                </a:solidFill>
              </a:rPr>
              <a:t> = </a:t>
            </a:r>
            <a:r>
              <a:rPr lang="en-US" sz="1800" i="1">
                <a:solidFill>
                  <a:srgbClr val="FF0000"/>
                </a:solidFill>
              </a:rPr>
              <a:t>v</a:t>
            </a:r>
            <a:r>
              <a:rPr lang="en-US" sz="1800" i="1" baseline="-25000">
                <a:solidFill>
                  <a:srgbClr val="FF0000"/>
                </a:solidFill>
              </a:rPr>
              <a:t>A </a:t>
            </a:r>
            <a:r>
              <a:rPr lang="en-US" sz="1800">
                <a:solidFill>
                  <a:srgbClr val="FF0000"/>
                </a:solidFill>
              </a:rPr>
              <a:t>= 5</a:t>
            </a:r>
            <a:r>
              <a:rPr lang="en-US" sz="1800" i="1">
                <a:solidFill>
                  <a:srgbClr val="FF0000"/>
                </a:solidFill>
              </a:rPr>
              <a:t>V</a:t>
            </a:r>
            <a:endParaRPr lang="en-US" sz="1800" i="1" baseline="-25000">
              <a:solidFill>
                <a:srgbClr val="FF0000"/>
              </a:solidFill>
            </a:endParaRPr>
          </a:p>
        </p:txBody>
      </p:sp>
      <p:sp>
        <p:nvSpPr>
          <p:cNvPr id="1624074" name="Text Box 10"/>
          <p:cNvSpPr txBox="1">
            <a:spLocks noChangeArrowheads="1"/>
          </p:cNvSpPr>
          <p:nvPr/>
        </p:nvSpPr>
        <p:spPr bwMode="auto">
          <a:xfrm>
            <a:off x="1257300" y="5269708"/>
            <a:ext cx="2171700" cy="92333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Calibri" pitchFamily="34" charset="0"/>
              </a:defRPr>
            </a:lvl1pPr>
            <a:lvl2pPr marL="742950" indent="-285750" eaLnBrk="0" hangingPunct="0">
              <a:defRPr sz="1600">
                <a:solidFill>
                  <a:schemeClr val="tx1"/>
                </a:solidFill>
                <a:latin typeface="Calibri" pitchFamily="34" charset="0"/>
              </a:defRPr>
            </a:lvl2pPr>
            <a:lvl3pPr marL="1143000" indent="-228600" eaLnBrk="0" hangingPunct="0">
              <a:defRPr sz="1600">
                <a:solidFill>
                  <a:schemeClr val="tx1"/>
                </a:solidFill>
                <a:latin typeface="Calibri" pitchFamily="34" charset="0"/>
              </a:defRPr>
            </a:lvl3pPr>
            <a:lvl4pPr marL="1600200" indent="-228600" eaLnBrk="0" hangingPunct="0">
              <a:defRPr sz="1600">
                <a:solidFill>
                  <a:schemeClr val="tx1"/>
                </a:solidFill>
                <a:latin typeface="Calibri" pitchFamily="34" charset="0"/>
              </a:defRPr>
            </a:lvl4pPr>
            <a:lvl5pPr marL="2057400" indent="-228600" eaLnBrk="0" hangingPunct="0">
              <a:defRPr sz="1600">
                <a:solidFill>
                  <a:schemeClr val="tx1"/>
                </a:solidFill>
                <a:latin typeface="Calibri" pitchFamily="34" charset="0"/>
              </a:defRPr>
            </a:lvl5pPr>
            <a:lvl6pPr marL="2514600" indent="-228600" algn="r" eaLnBrk="0" fontAlgn="base" hangingPunct="0">
              <a:spcBef>
                <a:spcPct val="0"/>
              </a:spcBef>
              <a:spcAft>
                <a:spcPct val="0"/>
              </a:spcAft>
              <a:defRPr sz="1600">
                <a:solidFill>
                  <a:schemeClr val="tx1"/>
                </a:solidFill>
                <a:latin typeface="Calibri" pitchFamily="34" charset="0"/>
              </a:defRPr>
            </a:lvl6pPr>
            <a:lvl7pPr marL="2971800" indent="-228600" algn="r" eaLnBrk="0" fontAlgn="base" hangingPunct="0">
              <a:spcBef>
                <a:spcPct val="0"/>
              </a:spcBef>
              <a:spcAft>
                <a:spcPct val="0"/>
              </a:spcAft>
              <a:defRPr sz="1600">
                <a:solidFill>
                  <a:schemeClr val="tx1"/>
                </a:solidFill>
                <a:latin typeface="Calibri" pitchFamily="34" charset="0"/>
              </a:defRPr>
            </a:lvl7pPr>
            <a:lvl8pPr marL="3429000" indent="-228600" algn="r" eaLnBrk="0" fontAlgn="base" hangingPunct="0">
              <a:spcBef>
                <a:spcPct val="0"/>
              </a:spcBef>
              <a:spcAft>
                <a:spcPct val="0"/>
              </a:spcAft>
              <a:defRPr sz="1600">
                <a:solidFill>
                  <a:schemeClr val="tx1"/>
                </a:solidFill>
                <a:latin typeface="Calibri" pitchFamily="34" charset="0"/>
              </a:defRPr>
            </a:lvl8pPr>
            <a:lvl9pPr marL="3886200" indent="-228600" algn="r" eaLnBrk="0" fontAlgn="base" hangingPunct="0">
              <a:spcBef>
                <a:spcPct val="0"/>
              </a:spcBef>
              <a:spcAft>
                <a:spcPct val="0"/>
              </a:spcAft>
              <a:defRPr sz="1600">
                <a:solidFill>
                  <a:schemeClr val="tx1"/>
                </a:solidFill>
                <a:latin typeface="Calibri" pitchFamily="34" charset="0"/>
              </a:defRPr>
            </a:lvl9pPr>
          </a:lstStyle>
          <a:p>
            <a:pPr algn="ctr" eaLnBrk="1" hangingPunct="1">
              <a:spcBef>
                <a:spcPct val="50000"/>
              </a:spcBef>
            </a:pPr>
            <a:r>
              <a:rPr lang="en-US" sz="1800" b="1">
                <a:solidFill>
                  <a:srgbClr val="FF0000"/>
                </a:solidFill>
              </a:rPr>
              <a:t>IF</a:t>
            </a:r>
            <a:r>
              <a:rPr lang="en-US" sz="1800">
                <a:solidFill>
                  <a:srgbClr val="FF0000"/>
                </a:solidFill>
              </a:rPr>
              <a:t> any diode conducts </a:t>
            </a:r>
            <a:r>
              <a:rPr lang="en-US" sz="1800" b="1">
                <a:solidFill>
                  <a:srgbClr val="FF0000"/>
                </a:solidFill>
              </a:rPr>
              <a:t>THEN</a:t>
            </a:r>
            <a:r>
              <a:rPr lang="en-US" sz="1800">
                <a:solidFill>
                  <a:srgbClr val="FF0000"/>
                </a:solidFill>
              </a:rPr>
              <a:t> </a:t>
            </a:r>
            <a:r>
              <a:rPr lang="en-US" sz="1800" i="1">
                <a:solidFill>
                  <a:srgbClr val="FF0000"/>
                </a:solidFill>
              </a:rPr>
              <a:t>v</a:t>
            </a:r>
            <a:r>
              <a:rPr lang="en-US" sz="1800" i="1" baseline="-25000">
                <a:solidFill>
                  <a:srgbClr val="FF0000"/>
                </a:solidFill>
              </a:rPr>
              <a:t>Y</a:t>
            </a:r>
            <a:r>
              <a:rPr lang="en-US" sz="1800">
                <a:solidFill>
                  <a:srgbClr val="FF0000"/>
                </a:solidFill>
              </a:rPr>
              <a:t> = 5</a:t>
            </a:r>
            <a:r>
              <a:rPr lang="en-US" sz="1800" i="1">
                <a:solidFill>
                  <a:srgbClr val="FF0000"/>
                </a:solidFill>
              </a:rPr>
              <a:t>V</a:t>
            </a:r>
          </a:p>
        </p:txBody>
      </p:sp>
      <p:sp>
        <p:nvSpPr>
          <p:cNvPr id="1624075" name="Text Box 11"/>
          <p:cNvSpPr txBox="1">
            <a:spLocks noChangeArrowheads="1"/>
          </p:cNvSpPr>
          <p:nvPr/>
        </p:nvSpPr>
        <p:spPr bwMode="auto">
          <a:xfrm>
            <a:off x="4743450" y="2000251"/>
            <a:ext cx="2800350" cy="646331"/>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Calibri" pitchFamily="34" charset="0"/>
              </a:defRPr>
            </a:lvl1pPr>
            <a:lvl2pPr marL="742950" indent="-285750" eaLnBrk="0" hangingPunct="0">
              <a:defRPr sz="1600">
                <a:solidFill>
                  <a:schemeClr val="tx1"/>
                </a:solidFill>
                <a:latin typeface="Calibri" pitchFamily="34" charset="0"/>
              </a:defRPr>
            </a:lvl2pPr>
            <a:lvl3pPr marL="1143000" indent="-228600" eaLnBrk="0" hangingPunct="0">
              <a:defRPr sz="1600">
                <a:solidFill>
                  <a:schemeClr val="tx1"/>
                </a:solidFill>
                <a:latin typeface="Calibri" pitchFamily="34" charset="0"/>
              </a:defRPr>
            </a:lvl3pPr>
            <a:lvl4pPr marL="1600200" indent="-228600" eaLnBrk="0" hangingPunct="0">
              <a:defRPr sz="1600">
                <a:solidFill>
                  <a:schemeClr val="tx1"/>
                </a:solidFill>
                <a:latin typeface="Calibri" pitchFamily="34" charset="0"/>
              </a:defRPr>
            </a:lvl4pPr>
            <a:lvl5pPr marL="2057400" indent="-228600" eaLnBrk="0" hangingPunct="0">
              <a:defRPr sz="1600">
                <a:solidFill>
                  <a:schemeClr val="tx1"/>
                </a:solidFill>
                <a:latin typeface="Calibri" pitchFamily="34" charset="0"/>
              </a:defRPr>
            </a:lvl5pPr>
            <a:lvl6pPr marL="2514600" indent="-228600" algn="r" eaLnBrk="0" fontAlgn="base" hangingPunct="0">
              <a:spcBef>
                <a:spcPct val="0"/>
              </a:spcBef>
              <a:spcAft>
                <a:spcPct val="0"/>
              </a:spcAft>
              <a:defRPr sz="1600">
                <a:solidFill>
                  <a:schemeClr val="tx1"/>
                </a:solidFill>
                <a:latin typeface="Calibri" pitchFamily="34" charset="0"/>
              </a:defRPr>
            </a:lvl6pPr>
            <a:lvl7pPr marL="2971800" indent="-228600" algn="r" eaLnBrk="0" fontAlgn="base" hangingPunct="0">
              <a:spcBef>
                <a:spcPct val="0"/>
              </a:spcBef>
              <a:spcAft>
                <a:spcPct val="0"/>
              </a:spcAft>
              <a:defRPr sz="1600">
                <a:solidFill>
                  <a:schemeClr val="tx1"/>
                </a:solidFill>
                <a:latin typeface="Calibri" pitchFamily="34" charset="0"/>
              </a:defRPr>
            </a:lvl7pPr>
            <a:lvl8pPr marL="3429000" indent="-228600" algn="r" eaLnBrk="0" fontAlgn="base" hangingPunct="0">
              <a:spcBef>
                <a:spcPct val="0"/>
              </a:spcBef>
              <a:spcAft>
                <a:spcPct val="0"/>
              </a:spcAft>
              <a:defRPr sz="1600">
                <a:solidFill>
                  <a:schemeClr val="tx1"/>
                </a:solidFill>
                <a:latin typeface="Calibri" pitchFamily="34" charset="0"/>
              </a:defRPr>
            </a:lvl8pPr>
            <a:lvl9pPr marL="3886200" indent="-228600" algn="r" eaLnBrk="0" fontAlgn="base" hangingPunct="0">
              <a:spcBef>
                <a:spcPct val="0"/>
              </a:spcBef>
              <a:spcAft>
                <a:spcPct val="0"/>
              </a:spcAft>
              <a:defRPr sz="1600">
                <a:solidFill>
                  <a:schemeClr val="tx1"/>
                </a:solidFill>
                <a:latin typeface="Calibri" pitchFamily="34" charset="0"/>
              </a:defRPr>
            </a:lvl9pPr>
          </a:lstStyle>
          <a:p>
            <a:pPr algn="ctr" eaLnBrk="1" hangingPunct="1">
              <a:spcBef>
                <a:spcPct val="50000"/>
              </a:spcBef>
            </a:pPr>
            <a:r>
              <a:rPr lang="en-US" sz="1800" b="1">
                <a:solidFill>
                  <a:srgbClr val="FF0000"/>
                </a:solidFill>
              </a:rPr>
              <a:t>IF</a:t>
            </a:r>
            <a:r>
              <a:rPr lang="en-US" sz="1800">
                <a:solidFill>
                  <a:srgbClr val="FF0000"/>
                </a:solidFill>
              </a:rPr>
              <a:t> </a:t>
            </a:r>
            <a:r>
              <a:rPr lang="en-US" sz="1800" i="1">
                <a:solidFill>
                  <a:srgbClr val="FF0000"/>
                </a:solidFill>
              </a:rPr>
              <a:t>v</a:t>
            </a:r>
            <a:r>
              <a:rPr lang="en-US" sz="1800" i="1" baseline="-25000">
                <a:solidFill>
                  <a:srgbClr val="FF0000"/>
                </a:solidFill>
              </a:rPr>
              <a:t>A</a:t>
            </a:r>
            <a:r>
              <a:rPr lang="en-US" sz="1800">
                <a:solidFill>
                  <a:srgbClr val="FF0000"/>
                </a:solidFill>
              </a:rPr>
              <a:t> = 0</a:t>
            </a:r>
            <a:r>
              <a:rPr lang="en-US" sz="1800" i="1">
                <a:solidFill>
                  <a:srgbClr val="FF0000"/>
                </a:solidFill>
              </a:rPr>
              <a:t>V</a:t>
            </a:r>
            <a:r>
              <a:rPr lang="en-US" sz="1800">
                <a:solidFill>
                  <a:srgbClr val="FF0000"/>
                </a:solidFill>
              </a:rPr>
              <a:t> </a:t>
            </a:r>
            <a:r>
              <a:rPr lang="en-US" sz="1800" b="1">
                <a:solidFill>
                  <a:srgbClr val="FF0000"/>
                </a:solidFill>
              </a:rPr>
              <a:t>THEN</a:t>
            </a:r>
            <a:r>
              <a:rPr lang="en-US" sz="1800">
                <a:solidFill>
                  <a:srgbClr val="FF0000"/>
                </a:solidFill>
              </a:rPr>
              <a:t> diode</a:t>
            </a:r>
            <a:r>
              <a:rPr lang="en-US" sz="1800" baseline="-25000">
                <a:solidFill>
                  <a:srgbClr val="FF0000"/>
                </a:solidFill>
              </a:rPr>
              <a:t>A</a:t>
            </a:r>
            <a:r>
              <a:rPr lang="en-US" sz="1800">
                <a:solidFill>
                  <a:srgbClr val="FF0000"/>
                </a:solidFill>
              </a:rPr>
              <a:t> will conduct </a:t>
            </a:r>
            <a:r>
              <a:rPr lang="en-US" sz="1800" b="1">
                <a:solidFill>
                  <a:srgbClr val="FF0000"/>
                </a:solidFill>
              </a:rPr>
              <a:t>AND</a:t>
            </a:r>
            <a:r>
              <a:rPr lang="en-US" sz="1800">
                <a:solidFill>
                  <a:srgbClr val="FF0000"/>
                </a:solidFill>
              </a:rPr>
              <a:t> </a:t>
            </a:r>
            <a:r>
              <a:rPr lang="en-US" sz="1800" i="1">
                <a:solidFill>
                  <a:srgbClr val="FF0000"/>
                </a:solidFill>
              </a:rPr>
              <a:t>v</a:t>
            </a:r>
            <a:r>
              <a:rPr lang="en-US" sz="1800" i="1" baseline="-25000">
                <a:solidFill>
                  <a:srgbClr val="FF0000"/>
                </a:solidFill>
              </a:rPr>
              <a:t>Y</a:t>
            </a:r>
            <a:r>
              <a:rPr lang="en-US" sz="1800">
                <a:solidFill>
                  <a:srgbClr val="FF0000"/>
                </a:solidFill>
              </a:rPr>
              <a:t> = </a:t>
            </a:r>
            <a:r>
              <a:rPr lang="en-US" sz="1800" i="1">
                <a:solidFill>
                  <a:srgbClr val="FF0000"/>
                </a:solidFill>
              </a:rPr>
              <a:t>v</a:t>
            </a:r>
            <a:r>
              <a:rPr lang="en-US" sz="1800" i="1" baseline="-25000">
                <a:solidFill>
                  <a:srgbClr val="FF0000"/>
                </a:solidFill>
              </a:rPr>
              <a:t>A</a:t>
            </a:r>
            <a:r>
              <a:rPr lang="en-US" sz="1800">
                <a:solidFill>
                  <a:srgbClr val="FF0000"/>
                </a:solidFill>
              </a:rPr>
              <a:t> = 0</a:t>
            </a:r>
            <a:r>
              <a:rPr lang="en-US" sz="1800" i="1">
                <a:solidFill>
                  <a:srgbClr val="FF0000"/>
                </a:solidFill>
              </a:rPr>
              <a:t>V</a:t>
            </a:r>
            <a:endParaRPr lang="en-US" sz="1800" i="1" baseline="-25000">
              <a:solidFill>
                <a:srgbClr val="FF0000"/>
              </a:solidFill>
            </a:endParaRPr>
          </a:p>
        </p:txBody>
      </p:sp>
      <p:sp>
        <p:nvSpPr>
          <p:cNvPr id="1624076" name="Line 12"/>
          <p:cNvSpPr>
            <a:spLocks noChangeShapeType="1"/>
          </p:cNvSpPr>
          <p:nvPr/>
        </p:nvSpPr>
        <p:spPr bwMode="auto">
          <a:xfrm rot="10800000">
            <a:off x="5257800" y="4286250"/>
            <a:ext cx="1485900" cy="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1624077" name="Text Box 13"/>
          <p:cNvSpPr txBox="1">
            <a:spLocks noChangeArrowheads="1"/>
          </p:cNvSpPr>
          <p:nvPr/>
        </p:nvSpPr>
        <p:spPr bwMode="auto">
          <a:xfrm>
            <a:off x="3829050" y="4286251"/>
            <a:ext cx="457200" cy="11310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Calibri" pitchFamily="34" charset="0"/>
              </a:defRPr>
            </a:lvl1pPr>
            <a:lvl2pPr marL="742950" indent="-285750" eaLnBrk="0" hangingPunct="0">
              <a:defRPr sz="1600">
                <a:solidFill>
                  <a:schemeClr val="tx1"/>
                </a:solidFill>
                <a:latin typeface="Calibri" pitchFamily="34" charset="0"/>
              </a:defRPr>
            </a:lvl2pPr>
            <a:lvl3pPr marL="1143000" indent="-228600" eaLnBrk="0" hangingPunct="0">
              <a:defRPr sz="1600">
                <a:solidFill>
                  <a:schemeClr val="tx1"/>
                </a:solidFill>
                <a:latin typeface="Calibri" pitchFamily="34" charset="0"/>
              </a:defRPr>
            </a:lvl3pPr>
            <a:lvl4pPr marL="1600200" indent="-228600" eaLnBrk="0" hangingPunct="0">
              <a:defRPr sz="1600">
                <a:solidFill>
                  <a:schemeClr val="tx1"/>
                </a:solidFill>
                <a:latin typeface="Calibri" pitchFamily="34" charset="0"/>
              </a:defRPr>
            </a:lvl4pPr>
            <a:lvl5pPr marL="2057400" indent="-228600" eaLnBrk="0" hangingPunct="0">
              <a:defRPr sz="1600">
                <a:solidFill>
                  <a:schemeClr val="tx1"/>
                </a:solidFill>
                <a:latin typeface="Calibri" pitchFamily="34" charset="0"/>
              </a:defRPr>
            </a:lvl5pPr>
            <a:lvl6pPr marL="2514600" indent="-228600" algn="r" eaLnBrk="0" fontAlgn="base" hangingPunct="0">
              <a:spcBef>
                <a:spcPct val="0"/>
              </a:spcBef>
              <a:spcAft>
                <a:spcPct val="0"/>
              </a:spcAft>
              <a:defRPr sz="1600">
                <a:solidFill>
                  <a:schemeClr val="tx1"/>
                </a:solidFill>
                <a:latin typeface="Calibri" pitchFamily="34" charset="0"/>
              </a:defRPr>
            </a:lvl6pPr>
            <a:lvl7pPr marL="2971800" indent="-228600" algn="r" eaLnBrk="0" fontAlgn="base" hangingPunct="0">
              <a:spcBef>
                <a:spcPct val="0"/>
              </a:spcBef>
              <a:spcAft>
                <a:spcPct val="0"/>
              </a:spcAft>
              <a:defRPr sz="1600">
                <a:solidFill>
                  <a:schemeClr val="tx1"/>
                </a:solidFill>
                <a:latin typeface="Calibri" pitchFamily="34" charset="0"/>
              </a:defRPr>
            </a:lvl7pPr>
            <a:lvl8pPr marL="3429000" indent="-228600" algn="r" eaLnBrk="0" fontAlgn="base" hangingPunct="0">
              <a:spcBef>
                <a:spcPct val="0"/>
              </a:spcBef>
              <a:spcAft>
                <a:spcPct val="0"/>
              </a:spcAft>
              <a:defRPr sz="1600">
                <a:solidFill>
                  <a:schemeClr val="tx1"/>
                </a:solidFill>
                <a:latin typeface="Calibri" pitchFamily="34" charset="0"/>
              </a:defRPr>
            </a:lvl8pPr>
            <a:lvl9pPr marL="3886200" indent="-228600" algn="r" eaLnBrk="0" fontAlgn="base" hangingPunct="0">
              <a:spcBef>
                <a:spcPct val="0"/>
              </a:spcBef>
              <a:spcAft>
                <a:spcPct val="0"/>
              </a:spcAft>
              <a:defRPr sz="1600">
                <a:solidFill>
                  <a:schemeClr val="tx1"/>
                </a:solidFill>
                <a:latin typeface="Calibri" pitchFamily="34" charset="0"/>
              </a:defRPr>
            </a:lvl9pPr>
          </a:lstStyle>
          <a:p>
            <a:pPr algn="l" eaLnBrk="1" hangingPunct="1">
              <a:spcBef>
                <a:spcPct val="50000"/>
              </a:spcBef>
            </a:pPr>
            <a:r>
              <a:rPr lang="en-US" sz="2250" b="1">
                <a:solidFill>
                  <a:srgbClr val="FF0000"/>
                </a:solidFill>
              </a:rPr>
              <a:t>+ 5V-</a:t>
            </a:r>
          </a:p>
        </p:txBody>
      </p:sp>
      <p:sp>
        <p:nvSpPr>
          <p:cNvPr id="1624078" name="Text Box 14"/>
          <p:cNvSpPr txBox="1">
            <a:spLocks noChangeArrowheads="1"/>
          </p:cNvSpPr>
          <p:nvPr/>
        </p:nvSpPr>
        <p:spPr bwMode="auto">
          <a:xfrm>
            <a:off x="7029450" y="3371851"/>
            <a:ext cx="457200"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Calibri" pitchFamily="34" charset="0"/>
              </a:defRPr>
            </a:lvl1pPr>
            <a:lvl2pPr marL="742950" indent="-285750" eaLnBrk="0" hangingPunct="0">
              <a:defRPr sz="1600">
                <a:solidFill>
                  <a:schemeClr val="tx1"/>
                </a:solidFill>
                <a:latin typeface="Calibri" pitchFamily="34" charset="0"/>
              </a:defRPr>
            </a:lvl2pPr>
            <a:lvl3pPr marL="1143000" indent="-228600" eaLnBrk="0" hangingPunct="0">
              <a:defRPr sz="1600">
                <a:solidFill>
                  <a:schemeClr val="tx1"/>
                </a:solidFill>
                <a:latin typeface="Calibri" pitchFamily="34" charset="0"/>
              </a:defRPr>
            </a:lvl3pPr>
            <a:lvl4pPr marL="1600200" indent="-228600" eaLnBrk="0" hangingPunct="0">
              <a:defRPr sz="1600">
                <a:solidFill>
                  <a:schemeClr val="tx1"/>
                </a:solidFill>
                <a:latin typeface="Calibri" pitchFamily="34" charset="0"/>
              </a:defRPr>
            </a:lvl4pPr>
            <a:lvl5pPr marL="2057400" indent="-228600" eaLnBrk="0" hangingPunct="0">
              <a:defRPr sz="1600">
                <a:solidFill>
                  <a:schemeClr val="tx1"/>
                </a:solidFill>
                <a:latin typeface="Calibri" pitchFamily="34" charset="0"/>
              </a:defRPr>
            </a:lvl5pPr>
            <a:lvl6pPr marL="2514600" indent="-228600" algn="r" eaLnBrk="0" fontAlgn="base" hangingPunct="0">
              <a:spcBef>
                <a:spcPct val="0"/>
              </a:spcBef>
              <a:spcAft>
                <a:spcPct val="0"/>
              </a:spcAft>
              <a:defRPr sz="1600">
                <a:solidFill>
                  <a:schemeClr val="tx1"/>
                </a:solidFill>
                <a:latin typeface="Calibri" pitchFamily="34" charset="0"/>
              </a:defRPr>
            </a:lvl6pPr>
            <a:lvl7pPr marL="2971800" indent="-228600" algn="r" eaLnBrk="0" fontAlgn="base" hangingPunct="0">
              <a:spcBef>
                <a:spcPct val="0"/>
              </a:spcBef>
              <a:spcAft>
                <a:spcPct val="0"/>
              </a:spcAft>
              <a:defRPr sz="1600">
                <a:solidFill>
                  <a:schemeClr val="tx1"/>
                </a:solidFill>
                <a:latin typeface="Calibri" pitchFamily="34" charset="0"/>
              </a:defRPr>
            </a:lvl7pPr>
            <a:lvl8pPr marL="3429000" indent="-228600" algn="r" eaLnBrk="0" fontAlgn="base" hangingPunct="0">
              <a:spcBef>
                <a:spcPct val="0"/>
              </a:spcBef>
              <a:spcAft>
                <a:spcPct val="0"/>
              </a:spcAft>
              <a:defRPr sz="1600">
                <a:solidFill>
                  <a:schemeClr val="tx1"/>
                </a:solidFill>
                <a:latin typeface="Calibri" pitchFamily="34" charset="0"/>
              </a:defRPr>
            </a:lvl8pPr>
            <a:lvl9pPr marL="3886200" indent="-228600" algn="r" eaLnBrk="0" fontAlgn="base" hangingPunct="0">
              <a:spcBef>
                <a:spcPct val="0"/>
              </a:spcBef>
              <a:spcAft>
                <a:spcPct val="0"/>
              </a:spcAft>
              <a:defRPr sz="1600">
                <a:solidFill>
                  <a:schemeClr val="tx1"/>
                </a:solidFill>
                <a:latin typeface="Calibri" pitchFamily="34" charset="0"/>
              </a:defRPr>
            </a:lvl9pPr>
          </a:lstStyle>
          <a:p>
            <a:pPr algn="l" eaLnBrk="1" hangingPunct="1">
              <a:spcBef>
                <a:spcPct val="50000"/>
              </a:spcBef>
            </a:pPr>
            <a:r>
              <a:rPr lang="en-US" sz="2250" b="1">
                <a:solidFill>
                  <a:srgbClr val="FF0000"/>
                </a:solidFill>
              </a:rPr>
              <a:t>+ 5V -</a:t>
            </a:r>
          </a:p>
        </p:txBody>
      </p:sp>
      <p:sp>
        <p:nvSpPr>
          <p:cNvPr id="13328" name="Line 16"/>
          <p:cNvSpPr>
            <a:spLocks noChangeShapeType="1"/>
          </p:cNvSpPr>
          <p:nvPr/>
        </p:nvSpPr>
        <p:spPr bwMode="auto">
          <a:xfrm>
            <a:off x="4572000" y="857250"/>
            <a:ext cx="0" cy="5429250"/>
          </a:xfrm>
          <a:prstGeom prst="line">
            <a:avLst/>
          </a:prstGeom>
          <a:noFill/>
          <a:ln w="76200">
            <a:solidFill>
              <a:srgbClr val="DDDDD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1624079" name="Text Box 15"/>
          <p:cNvSpPr txBox="1">
            <a:spLocks noChangeArrowheads="1"/>
          </p:cNvSpPr>
          <p:nvPr/>
        </p:nvSpPr>
        <p:spPr bwMode="auto">
          <a:xfrm>
            <a:off x="4343400" y="3143251"/>
            <a:ext cx="2171700" cy="646331"/>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Calibri" pitchFamily="34" charset="0"/>
              </a:defRPr>
            </a:lvl1pPr>
            <a:lvl2pPr marL="742950" indent="-285750" eaLnBrk="0" hangingPunct="0">
              <a:defRPr sz="1600">
                <a:solidFill>
                  <a:schemeClr val="tx1"/>
                </a:solidFill>
                <a:latin typeface="Calibri" pitchFamily="34" charset="0"/>
              </a:defRPr>
            </a:lvl2pPr>
            <a:lvl3pPr marL="1143000" indent="-228600" eaLnBrk="0" hangingPunct="0">
              <a:defRPr sz="1600">
                <a:solidFill>
                  <a:schemeClr val="tx1"/>
                </a:solidFill>
                <a:latin typeface="Calibri" pitchFamily="34" charset="0"/>
              </a:defRPr>
            </a:lvl3pPr>
            <a:lvl4pPr marL="1600200" indent="-228600" eaLnBrk="0" hangingPunct="0">
              <a:defRPr sz="1600">
                <a:solidFill>
                  <a:schemeClr val="tx1"/>
                </a:solidFill>
                <a:latin typeface="Calibri" pitchFamily="34" charset="0"/>
              </a:defRPr>
            </a:lvl4pPr>
            <a:lvl5pPr marL="2057400" indent="-228600" eaLnBrk="0" hangingPunct="0">
              <a:defRPr sz="1600">
                <a:solidFill>
                  <a:schemeClr val="tx1"/>
                </a:solidFill>
                <a:latin typeface="Calibri" pitchFamily="34" charset="0"/>
              </a:defRPr>
            </a:lvl5pPr>
            <a:lvl6pPr marL="2514600" indent="-228600" algn="r" eaLnBrk="0" fontAlgn="base" hangingPunct="0">
              <a:spcBef>
                <a:spcPct val="0"/>
              </a:spcBef>
              <a:spcAft>
                <a:spcPct val="0"/>
              </a:spcAft>
              <a:defRPr sz="1600">
                <a:solidFill>
                  <a:schemeClr val="tx1"/>
                </a:solidFill>
                <a:latin typeface="Calibri" pitchFamily="34" charset="0"/>
              </a:defRPr>
            </a:lvl6pPr>
            <a:lvl7pPr marL="2971800" indent="-228600" algn="r" eaLnBrk="0" fontAlgn="base" hangingPunct="0">
              <a:spcBef>
                <a:spcPct val="0"/>
              </a:spcBef>
              <a:spcAft>
                <a:spcPct val="0"/>
              </a:spcAft>
              <a:defRPr sz="1600">
                <a:solidFill>
                  <a:schemeClr val="tx1"/>
                </a:solidFill>
                <a:latin typeface="Calibri" pitchFamily="34" charset="0"/>
              </a:defRPr>
            </a:lvl7pPr>
            <a:lvl8pPr marL="3429000" indent="-228600" algn="r" eaLnBrk="0" fontAlgn="base" hangingPunct="0">
              <a:spcBef>
                <a:spcPct val="0"/>
              </a:spcBef>
              <a:spcAft>
                <a:spcPct val="0"/>
              </a:spcAft>
              <a:defRPr sz="1600">
                <a:solidFill>
                  <a:schemeClr val="tx1"/>
                </a:solidFill>
                <a:latin typeface="Calibri" pitchFamily="34" charset="0"/>
              </a:defRPr>
            </a:lvl8pPr>
            <a:lvl9pPr marL="3886200" indent="-228600" algn="r" eaLnBrk="0" fontAlgn="base" hangingPunct="0">
              <a:spcBef>
                <a:spcPct val="0"/>
              </a:spcBef>
              <a:spcAft>
                <a:spcPct val="0"/>
              </a:spcAft>
              <a:defRPr sz="1600">
                <a:solidFill>
                  <a:schemeClr val="tx1"/>
                </a:solidFill>
                <a:latin typeface="Calibri" pitchFamily="34" charset="0"/>
              </a:defRPr>
            </a:lvl9pPr>
          </a:lstStyle>
          <a:p>
            <a:pPr algn="ctr" eaLnBrk="1" hangingPunct="1">
              <a:spcBef>
                <a:spcPct val="50000"/>
              </a:spcBef>
            </a:pPr>
            <a:r>
              <a:rPr lang="en-US" sz="1800" b="1">
                <a:solidFill>
                  <a:srgbClr val="FF0000"/>
                </a:solidFill>
              </a:rPr>
              <a:t>IF</a:t>
            </a:r>
            <a:r>
              <a:rPr lang="en-US" sz="1800">
                <a:solidFill>
                  <a:srgbClr val="FF0000"/>
                </a:solidFill>
              </a:rPr>
              <a:t> all diodes block </a:t>
            </a:r>
            <a:r>
              <a:rPr lang="en-US" sz="1800" b="1">
                <a:solidFill>
                  <a:srgbClr val="FF0000"/>
                </a:solidFill>
              </a:rPr>
              <a:t>THEN</a:t>
            </a:r>
            <a:r>
              <a:rPr lang="en-US" sz="1800">
                <a:solidFill>
                  <a:srgbClr val="FF0000"/>
                </a:solidFill>
              </a:rPr>
              <a:t> </a:t>
            </a:r>
            <a:r>
              <a:rPr lang="en-US" sz="1800" i="1">
                <a:solidFill>
                  <a:srgbClr val="FF0000"/>
                </a:solidFill>
              </a:rPr>
              <a:t>v</a:t>
            </a:r>
            <a:r>
              <a:rPr lang="en-US" sz="1800" i="1" baseline="-25000">
                <a:solidFill>
                  <a:srgbClr val="FF0000"/>
                </a:solidFill>
              </a:rPr>
              <a:t>Y</a:t>
            </a:r>
            <a:r>
              <a:rPr lang="en-US" sz="1800">
                <a:solidFill>
                  <a:srgbClr val="FF0000"/>
                </a:solidFill>
              </a:rPr>
              <a:t> = 5</a:t>
            </a:r>
            <a:r>
              <a:rPr lang="en-US" sz="1800" i="1">
                <a:solidFill>
                  <a:srgbClr val="FF0000"/>
                </a:solidFill>
              </a:rPr>
              <a:t>V</a:t>
            </a:r>
          </a:p>
        </p:txBody>
      </p:sp>
    </p:spTree>
    <p:extLst>
      <p:ext uri="{BB962C8B-B14F-4D97-AF65-F5344CB8AC3E}">
        <p14:creationId xmlns:p14="http://schemas.microsoft.com/office/powerpoint/2010/main" val="2897535249"/>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624070"/>
                                        </p:tgtEl>
                                        <p:attrNameLst>
                                          <p:attrName>style.visibility</p:attrName>
                                        </p:attrNameLst>
                                      </p:cBhvr>
                                      <p:to>
                                        <p:strVal val="visible"/>
                                      </p:to>
                                    </p:set>
                                    <p:animEffect transition="in" filter="fade">
                                      <p:cBhvr>
                                        <p:cTn id="7" dur="500"/>
                                        <p:tgtEl>
                                          <p:spTgt spid="162407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24073"/>
                                        </p:tgtEl>
                                        <p:attrNameLst>
                                          <p:attrName>style.visibility</p:attrName>
                                        </p:attrNameLst>
                                      </p:cBhvr>
                                      <p:to>
                                        <p:strVal val="visible"/>
                                      </p:to>
                                    </p:set>
                                    <p:animEffect transition="in" filter="fade">
                                      <p:cBhvr>
                                        <p:cTn id="10" dur="500"/>
                                        <p:tgtEl>
                                          <p:spTgt spid="162407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24077"/>
                                        </p:tgtEl>
                                        <p:attrNameLst>
                                          <p:attrName>style.visibility</p:attrName>
                                        </p:attrNameLst>
                                      </p:cBhvr>
                                      <p:to>
                                        <p:strVal val="visible"/>
                                      </p:to>
                                    </p:set>
                                    <p:animEffect transition="in" filter="fade">
                                      <p:cBhvr>
                                        <p:cTn id="13" dur="500"/>
                                        <p:tgtEl>
                                          <p:spTgt spid="162407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624074"/>
                                        </p:tgtEl>
                                        <p:attrNameLst>
                                          <p:attrName>style.visibility</p:attrName>
                                        </p:attrNameLst>
                                      </p:cBhvr>
                                      <p:to>
                                        <p:strVal val="visible"/>
                                      </p:to>
                                    </p:set>
                                    <p:animEffect transition="in" filter="fade">
                                      <p:cBhvr>
                                        <p:cTn id="16" dur="500"/>
                                        <p:tgtEl>
                                          <p:spTgt spid="162407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624075"/>
                                        </p:tgtEl>
                                        <p:attrNameLst>
                                          <p:attrName>style.visibility</p:attrName>
                                        </p:attrNameLst>
                                      </p:cBhvr>
                                      <p:to>
                                        <p:strVal val="visible"/>
                                      </p:to>
                                    </p:set>
                                    <p:animEffect transition="in" filter="fade">
                                      <p:cBhvr>
                                        <p:cTn id="21" dur="500"/>
                                        <p:tgtEl>
                                          <p:spTgt spid="162407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624078"/>
                                        </p:tgtEl>
                                        <p:attrNameLst>
                                          <p:attrName>style.visibility</p:attrName>
                                        </p:attrNameLst>
                                      </p:cBhvr>
                                      <p:to>
                                        <p:strVal val="visible"/>
                                      </p:to>
                                    </p:set>
                                    <p:animEffect transition="in" filter="fade">
                                      <p:cBhvr>
                                        <p:cTn id="24" dur="500"/>
                                        <p:tgtEl>
                                          <p:spTgt spid="162407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624076"/>
                                        </p:tgtEl>
                                        <p:attrNameLst>
                                          <p:attrName>style.visibility</p:attrName>
                                        </p:attrNameLst>
                                      </p:cBhvr>
                                      <p:to>
                                        <p:strVal val="visible"/>
                                      </p:to>
                                    </p:set>
                                    <p:animEffect transition="in" filter="fade">
                                      <p:cBhvr>
                                        <p:cTn id="27" dur="500"/>
                                        <p:tgtEl>
                                          <p:spTgt spid="1624076"/>
                                        </p:tgtEl>
                                      </p:cBhvr>
                                    </p:animEffect>
                                  </p:childTnLst>
                                </p:cTn>
                              </p:par>
                              <p:par>
                                <p:cTn id="28" presetID="10" presetClass="exit" presetSubtype="0" fill="hold" grpId="1" nodeType="withEffect">
                                  <p:stCondLst>
                                    <p:cond delay="0"/>
                                  </p:stCondLst>
                                  <p:childTnLst>
                                    <p:animEffect transition="out" filter="fade">
                                      <p:cBhvr>
                                        <p:cTn id="29" dur="500"/>
                                        <p:tgtEl>
                                          <p:spTgt spid="1624070"/>
                                        </p:tgtEl>
                                      </p:cBhvr>
                                    </p:animEffect>
                                    <p:set>
                                      <p:cBhvr>
                                        <p:cTn id="30" dur="1" fill="hold">
                                          <p:stCondLst>
                                            <p:cond delay="499"/>
                                          </p:stCondLst>
                                        </p:cTn>
                                        <p:tgtEl>
                                          <p:spTgt spid="1624070"/>
                                        </p:tgtEl>
                                        <p:attrNameLst>
                                          <p:attrName>style.visibility</p:attrName>
                                        </p:attrNameLst>
                                      </p:cBhvr>
                                      <p:to>
                                        <p:strVal val="hidden"/>
                                      </p:to>
                                    </p:set>
                                  </p:childTnLst>
                                </p:cTn>
                              </p:par>
                              <p:par>
                                <p:cTn id="31" presetID="10" presetClass="exit" presetSubtype="0" fill="hold" grpId="1" nodeType="withEffect">
                                  <p:stCondLst>
                                    <p:cond delay="0"/>
                                  </p:stCondLst>
                                  <p:childTnLst>
                                    <p:animEffect transition="out" filter="fade">
                                      <p:cBhvr>
                                        <p:cTn id="32" dur="500"/>
                                        <p:tgtEl>
                                          <p:spTgt spid="1624073"/>
                                        </p:tgtEl>
                                      </p:cBhvr>
                                    </p:animEffect>
                                    <p:set>
                                      <p:cBhvr>
                                        <p:cTn id="33" dur="1" fill="hold">
                                          <p:stCondLst>
                                            <p:cond delay="499"/>
                                          </p:stCondLst>
                                        </p:cTn>
                                        <p:tgtEl>
                                          <p:spTgt spid="1624073"/>
                                        </p:tgtEl>
                                        <p:attrNameLst>
                                          <p:attrName>style.visibility</p:attrName>
                                        </p:attrNameLst>
                                      </p:cBhvr>
                                      <p:to>
                                        <p:strVal val="hidden"/>
                                      </p:to>
                                    </p:set>
                                  </p:childTnLst>
                                </p:cTn>
                              </p:par>
                              <p:par>
                                <p:cTn id="34" presetID="10" presetClass="exit" presetSubtype="0" fill="hold" grpId="1" nodeType="withEffect">
                                  <p:stCondLst>
                                    <p:cond delay="0"/>
                                  </p:stCondLst>
                                  <p:childTnLst>
                                    <p:animEffect transition="out" filter="fade">
                                      <p:cBhvr>
                                        <p:cTn id="35" dur="500"/>
                                        <p:tgtEl>
                                          <p:spTgt spid="1624074"/>
                                        </p:tgtEl>
                                      </p:cBhvr>
                                    </p:animEffect>
                                    <p:set>
                                      <p:cBhvr>
                                        <p:cTn id="36" dur="1" fill="hold">
                                          <p:stCondLst>
                                            <p:cond delay="499"/>
                                          </p:stCondLst>
                                        </p:cTn>
                                        <p:tgtEl>
                                          <p:spTgt spid="1624074"/>
                                        </p:tgtEl>
                                        <p:attrNameLst>
                                          <p:attrName>style.visibility</p:attrName>
                                        </p:attrNameLst>
                                      </p:cBhvr>
                                      <p:to>
                                        <p:strVal val="hidden"/>
                                      </p:to>
                                    </p:set>
                                  </p:childTnLst>
                                </p:cTn>
                              </p:par>
                              <p:par>
                                <p:cTn id="37" presetID="10" presetClass="exit" presetSubtype="0" fill="hold" grpId="1" nodeType="withEffect">
                                  <p:stCondLst>
                                    <p:cond delay="0"/>
                                  </p:stCondLst>
                                  <p:childTnLst>
                                    <p:animEffect transition="out" filter="fade">
                                      <p:cBhvr>
                                        <p:cTn id="38" dur="500"/>
                                        <p:tgtEl>
                                          <p:spTgt spid="1624077"/>
                                        </p:tgtEl>
                                      </p:cBhvr>
                                    </p:animEffect>
                                    <p:set>
                                      <p:cBhvr>
                                        <p:cTn id="39" dur="1" fill="hold">
                                          <p:stCondLst>
                                            <p:cond delay="499"/>
                                          </p:stCondLst>
                                        </p:cTn>
                                        <p:tgtEl>
                                          <p:spTgt spid="1624077"/>
                                        </p:tgtEl>
                                        <p:attrNameLst>
                                          <p:attrName>style.visibility</p:attrName>
                                        </p:attrNameLst>
                                      </p:cBhvr>
                                      <p:to>
                                        <p:strVal val="hidden"/>
                                      </p:to>
                                    </p:set>
                                  </p:childTnLst>
                                </p:cTn>
                              </p:par>
                              <p:par>
                                <p:cTn id="40" presetID="10" presetClass="entr" presetSubtype="0" fill="hold" grpId="0" nodeType="withEffect">
                                  <p:stCondLst>
                                    <p:cond delay="0"/>
                                  </p:stCondLst>
                                  <p:childTnLst>
                                    <p:set>
                                      <p:cBhvr>
                                        <p:cTn id="41" dur="1" fill="hold">
                                          <p:stCondLst>
                                            <p:cond delay="0"/>
                                          </p:stCondLst>
                                        </p:cTn>
                                        <p:tgtEl>
                                          <p:spTgt spid="1624079"/>
                                        </p:tgtEl>
                                        <p:attrNameLst>
                                          <p:attrName>style.visibility</p:attrName>
                                        </p:attrNameLst>
                                      </p:cBhvr>
                                      <p:to>
                                        <p:strVal val="visible"/>
                                      </p:to>
                                    </p:set>
                                    <p:animEffect transition="in" filter="fade">
                                      <p:cBhvr>
                                        <p:cTn id="42" dur="500"/>
                                        <p:tgtEl>
                                          <p:spTgt spid="16240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4070" grpId="0" animBg="1"/>
      <p:bldP spid="1624070" grpId="1" animBg="1"/>
      <p:bldP spid="1624073" grpId="0" animBg="1"/>
      <p:bldP spid="1624073" grpId="1" animBg="1"/>
      <p:bldP spid="1624074" grpId="0" animBg="1"/>
      <p:bldP spid="1624074" grpId="1" animBg="1"/>
      <p:bldP spid="1624075" grpId="0" animBg="1"/>
      <p:bldP spid="1624076" grpId="0" animBg="1"/>
      <p:bldP spid="1624077" grpId="0"/>
      <p:bldP spid="1624077" grpId="1"/>
      <p:bldP spid="1624078" grpId="0"/>
      <p:bldP spid="162407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a:xfrm>
            <a:off x="1485902" y="1063229"/>
            <a:ext cx="2171699" cy="857250"/>
          </a:xfrm>
        </p:spPr>
        <p:txBody>
          <a:bodyPr/>
          <a:lstStyle/>
          <a:p>
            <a:pPr eaLnBrk="1" hangingPunct="1"/>
            <a:r>
              <a:rPr lang="en-US" sz="2400" dirty="0"/>
              <a:t>Example 4.2:</a:t>
            </a:r>
            <a:br>
              <a:rPr lang="en-US" sz="2400" dirty="0"/>
            </a:br>
            <a:r>
              <a:rPr lang="en-US" sz="2400" dirty="0"/>
              <a:t>More Diodes</a:t>
            </a:r>
            <a:endParaRPr lang="en-US" sz="675" dirty="0"/>
          </a:p>
        </p:txBody>
      </p:sp>
      <p:sp>
        <p:nvSpPr>
          <p:cNvPr id="14340" name="Rectangle 3"/>
          <p:cNvSpPr>
            <a:spLocks noGrp="1" noChangeArrowheads="1"/>
          </p:cNvSpPr>
          <p:nvPr>
            <p:ph sz="half" idx="1"/>
          </p:nvPr>
        </p:nvSpPr>
        <p:spPr>
          <a:xfrm>
            <a:off x="1257300" y="2400300"/>
            <a:ext cx="3543300" cy="3028950"/>
          </a:xfrm>
        </p:spPr>
        <p:txBody>
          <a:bodyPr>
            <a:normAutofit lnSpcReduction="10000"/>
          </a:bodyPr>
          <a:lstStyle/>
          <a:p>
            <a:pPr eaLnBrk="1" hangingPunct="1"/>
            <a:r>
              <a:rPr lang="en-US" b="1" smtClean="0">
                <a:solidFill>
                  <a:srgbClr val="FF0000"/>
                </a:solidFill>
              </a:rPr>
              <a:t>Q:</a:t>
            </a:r>
            <a:r>
              <a:rPr lang="en-US" smtClean="0"/>
              <a:t> What </a:t>
            </a:r>
            <a:r>
              <a:rPr lang="en-US" smtClean="0">
                <a:solidFill>
                  <a:srgbClr val="FF0000"/>
                </a:solidFill>
              </a:rPr>
              <a:t>difficulties are associated with multi-diode</a:t>
            </a:r>
            <a:r>
              <a:rPr lang="en-US" smtClean="0"/>
              <a:t> circuits?</a:t>
            </a:r>
          </a:p>
          <a:p>
            <a:pPr lvl="1" eaLnBrk="1" hangingPunct="1"/>
            <a:r>
              <a:rPr lang="en-US" sz="2100" b="1">
                <a:solidFill>
                  <a:srgbClr val="008000"/>
                </a:solidFill>
              </a:rPr>
              <a:t>A: </a:t>
            </a:r>
            <a:r>
              <a:rPr lang="en-US" sz="2100"/>
              <a:t>Circuit </a:t>
            </a:r>
            <a:r>
              <a:rPr lang="en-US" sz="2100">
                <a:solidFill>
                  <a:srgbClr val="FF0000"/>
                </a:solidFill>
              </a:rPr>
              <a:t>cannot be solved without knowledge of diodes’ statuses.</a:t>
            </a:r>
            <a:r>
              <a:rPr lang="en-US" sz="2100"/>
              <a:t>  Yet, statuses are dependent on the solution.</a:t>
            </a:r>
          </a:p>
        </p:txBody>
      </p:sp>
      <p:sp>
        <p:nvSpPr>
          <p:cNvPr id="14341" name="Rectangle 4"/>
          <p:cNvSpPr>
            <a:spLocks noGrp="1" noChangeArrowheads="1"/>
          </p:cNvSpPr>
          <p:nvPr>
            <p:ph sz="half" idx="2"/>
          </p:nvPr>
        </p:nvSpPr>
        <p:spPr/>
        <p:txBody>
          <a:bodyPr>
            <a:normAutofit lnSpcReduction="10000"/>
          </a:bodyPr>
          <a:lstStyle/>
          <a:p>
            <a:pPr eaLnBrk="1" hangingPunct="1">
              <a:lnSpc>
                <a:spcPct val="90000"/>
              </a:lnSpc>
            </a:pPr>
            <a:endParaRPr lang="en-US" sz="1350"/>
          </a:p>
        </p:txBody>
      </p:sp>
      <p:sp>
        <p:nvSpPr>
          <p:cNvPr id="2" name="Date Placeholder 1"/>
          <p:cNvSpPr>
            <a:spLocks noGrp="1"/>
          </p:cNvSpPr>
          <p:nvPr>
            <p:ph type="dt" sz="half" idx="10"/>
          </p:nvPr>
        </p:nvSpPr>
        <p:spPr/>
        <p:txBody>
          <a:bodyPr/>
          <a:lstStyle/>
          <a:p>
            <a:fld id="{23EC7579-1D3D-485D-A277-F988AF0A1B72}" type="datetime1">
              <a:rPr lang="en-US" smtClean="0"/>
              <a:t>10/28/2017</a:t>
            </a:fld>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19</a:t>
            </a:fld>
            <a:endParaRPr lang="en-US"/>
          </a:p>
        </p:txBody>
      </p:sp>
      <p:sp>
        <p:nvSpPr>
          <p:cNvPr id="14342" name="Rectangle 4"/>
          <p:cNvSpPr>
            <a:spLocks noChangeArrowheads="1"/>
          </p:cNvSpPr>
          <p:nvPr/>
        </p:nvSpPr>
        <p:spPr bwMode="auto">
          <a:xfrm rot="5400000">
            <a:off x="6216254" y="3829952"/>
            <a:ext cx="3067050"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750" b="1"/>
              <a:t>Figure 4.4: </a:t>
            </a:r>
            <a:r>
              <a:rPr lang="en-US" sz="750"/>
              <a:t>Circuit and Waveforms for Example 4.1.</a:t>
            </a:r>
          </a:p>
        </p:txBody>
      </p:sp>
      <p:pic>
        <p:nvPicPr>
          <p:cNvPr id="14343" name="Picture 6" descr="se04F0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43451" y="2400300"/>
            <a:ext cx="3064669" cy="220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4" name="Rectangle 4"/>
          <p:cNvSpPr>
            <a:spLocks noChangeArrowheads="1"/>
          </p:cNvSpPr>
          <p:nvPr/>
        </p:nvSpPr>
        <p:spPr bwMode="auto">
          <a:xfrm>
            <a:off x="4570810" y="4857751"/>
            <a:ext cx="353878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b="1"/>
              <a:t>Figure 4.6: </a:t>
            </a:r>
            <a:r>
              <a:rPr lang="en-US"/>
              <a:t>Circuits for Example 4.2.</a:t>
            </a:r>
          </a:p>
        </p:txBody>
      </p:sp>
      <p:sp>
        <p:nvSpPr>
          <p:cNvPr id="14345" name="Text Box 8"/>
          <p:cNvSpPr txBox="1">
            <a:spLocks noChangeArrowheads="1"/>
          </p:cNvSpPr>
          <p:nvPr/>
        </p:nvSpPr>
        <p:spPr bwMode="auto">
          <a:xfrm>
            <a:off x="4629150" y="1028700"/>
            <a:ext cx="3200400" cy="1200329"/>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Calibri" pitchFamily="34" charset="0"/>
              </a:defRPr>
            </a:lvl1pPr>
            <a:lvl2pPr marL="742950" indent="-285750" eaLnBrk="0" hangingPunct="0">
              <a:defRPr sz="1600">
                <a:solidFill>
                  <a:schemeClr val="tx1"/>
                </a:solidFill>
                <a:latin typeface="Calibri" pitchFamily="34" charset="0"/>
              </a:defRPr>
            </a:lvl2pPr>
            <a:lvl3pPr marL="1143000" indent="-228600" eaLnBrk="0" hangingPunct="0">
              <a:defRPr sz="1600">
                <a:solidFill>
                  <a:schemeClr val="tx1"/>
                </a:solidFill>
                <a:latin typeface="Calibri" pitchFamily="34" charset="0"/>
              </a:defRPr>
            </a:lvl3pPr>
            <a:lvl4pPr marL="1600200" indent="-228600" eaLnBrk="0" hangingPunct="0">
              <a:defRPr sz="1600">
                <a:solidFill>
                  <a:schemeClr val="tx1"/>
                </a:solidFill>
                <a:latin typeface="Calibri" pitchFamily="34" charset="0"/>
              </a:defRPr>
            </a:lvl4pPr>
            <a:lvl5pPr marL="2057400" indent="-228600" eaLnBrk="0" hangingPunct="0">
              <a:defRPr sz="1600">
                <a:solidFill>
                  <a:schemeClr val="tx1"/>
                </a:solidFill>
                <a:latin typeface="Calibri" pitchFamily="34" charset="0"/>
              </a:defRPr>
            </a:lvl5pPr>
            <a:lvl6pPr marL="2514600" indent="-228600" algn="r" eaLnBrk="0" fontAlgn="base" hangingPunct="0">
              <a:spcBef>
                <a:spcPct val="0"/>
              </a:spcBef>
              <a:spcAft>
                <a:spcPct val="0"/>
              </a:spcAft>
              <a:defRPr sz="1600">
                <a:solidFill>
                  <a:schemeClr val="tx1"/>
                </a:solidFill>
                <a:latin typeface="Calibri" pitchFamily="34" charset="0"/>
              </a:defRPr>
            </a:lvl6pPr>
            <a:lvl7pPr marL="2971800" indent="-228600" algn="r" eaLnBrk="0" fontAlgn="base" hangingPunct="0">
              <a:spcBef>
                <a:spcPct val="0"/>
              </a:spcBef>
              <a:spcAft>
                <a:spcPct val="0"/>
              </a:spcAft>
              <a:defRPr sz="1600">
                <a:solidFill>
                  <a:schemeClr val="tx1"/>
                </a:solidFill>
                <a:latin typeface="Calibri" pitchFamily="34" charset="0"/>
              </a:defRPr>
            </a:lvl7pPr>
            <a:lvl8pPr marL="3429000" indent="-228600" algn="r" eaLnBrk="0" fontAlgn="base" hangingPunct="0">
              <a:spcBef>
                <a:spcPct val="0"/>
              </a:spcBef>
              <a:spcAft>
                <a:spcPct val="0"/>
              </a:spcAft>
              <a:defRPr sz="1600">
                <a:solidFill>
                  <a:schemeClr val="tx1"/>
                </a:solidFill>
                <a:latin typeface="Calibri" pitchFamily="34" charset="0"/>
              </a:defRPr>
            </a:lvl8pPr>
            <a:lvl9pPr marL="3886200" indent="-228600" algn="r" eaLnBrk="0" fontAlgn="base" hangingPunct="0">
              <a:spcBef>
                <a:spcPct val="0"/>
              </a:spcBef>
              <a:spcAft>
                <a:spcPct val="0"/>
              </a:spcAft>
              <a:defRPr sz="1600">
                <a:solidFill>
                  <a:schemeClr val="tx1"/>
                </a:solidFill>
                <a:latin typeface="Calibri" pitchFamily="34" charset="0"/>
              </a:defRPr>
            </a:lvl9pPr>
          </a:lstStyle>
          <a:p>
            <a:pPr algn="ctr" eaLnBrk="1" hangingPunct="1">
              <a:spcBef>
                <a:spcPct val="50000"/>
              </a:spcBef>
            </a:pPr>
            <a:r>
              <a:rPr lang="en-US" sz="1800">
                <a:solidFill>
                  <a:srgbClr val="FF0000"/>
                </a:solidFill>
              </a:rPr>
              <a:t>To apply nodal / mesh techniques, one must have knowledge of all component impedances.</a:t>
            </a:r>
          </a:p>
        </p:txBody>
      </p:sp>
      <p:sp>
        <p:nvSpPr>
          <p:cNvPr id="14346" name="Line 10"/>
          <p:cNvSpPr>
            <a:spLocks noChangeShapeType="1"/>
          </p:cNvSpPr>
          <p:nvPr/>
        </p:nvSpPr>
        <p:spPr bwMode="auto">
          <a:xfrm flipH="1" flipV="1">
            <a:off x="5257800" y="3600450"/>
            <a:ext cx="1085850" cy="200025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14347" name="Text Box 9"/>
          <p:cNvSpPr txBox="1">
            <a:spLocks noChangeArrowheads="1"/>
          </p:cNvSpPr>
          <p:nvPr/>
        </p:nvSpPr>
        <p:spPr bwMode="auto">
          <a:xfrm>
            <a:off x="4686300" y="5257801"/>
            <a:ext cx="3200400" cy="646331"/>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Calibri" pitchFamily="34" charset="0"/>
              </a:defRPr>
            </a:lvl1pPr>
            <a:lvl2pPr marL="742950" indent="-285750" eaLnBrk="0" hangingPunct="0">
              <a:defRPr sz="1600">
                <a:solidFill>
                  <a:schemeClr val="tx1"/>
                </a:solidFill>
                <a:latin typeface="Calibri" pitchFamily="34" charset="0"/>
              </a:defRPr>
            </a:lvl2pPr>
            <a:lvl3pPr marL="1143000" indent="-228600" eaLnBrk="0" hangingPunct="0">
              <a:defRPr sz="1600">
                <a:solidFill>
                  <a:schemeClr val="tx1"/>
                </a:solidFill>
                <a:latin typeface="Calibri" pitchFamily="34" charset="0"/>
              </a:defRPr>
            </a:lvl3pPr>
            <a:lvl4pPr marL="1600200" indent="-228600" eaLnBrk="0" hangingPunct="0">
              <a:defRPr sz="1600">
                <a:solidFill>
                  <a:schemeClr val="tx1"/>
                </a:solidFill>
                <a:latin typeface="Calibri" pitchFamily="34" charset="0"/>
              </a:defRPr>
            </a:lvl4pPr>
            <a:lvl5pPr marL="2057400" indent="-228600" eaLnBrk="0" hangingPunct="0">
              <a:defRPr sz="1600">
                <a:solidFill>
                  <a:schemeClr val="tx1"/>
                </a:solidFill>
                <a:latin typeface="Calibri" pitchFamily="34" charset="0"/>
              </a:defRPr>
            </a:lvl5pPr>
            <a:lvl6pPr marL="2514600" indent="-228600" algn="r" eaLnBrk="0" fontAlgn="base" hangingPunct="0">
              <a:spcBef>
                <a:spcPct val="0"/>
              </a:spcBef>
              <a:spcAft>
                <a:spcPct val="0"/>
              </a:spcAft>
              <a:defRPr sz="1600">
                <a:solidFill>
                  <a:schemeClr val="tx1"/>
                </a:solidFill>
                <a:latin typeface="Calibri" pitchFamily="34" charset="0"/>
              </a:defRPr>
            </a:lvl6pPr>
            <a:lvl7pPr marL="2971800" indent="-228600" algn="r" eaLnBrk="0" fontAlgn="base" hangingPunct="0">
              <a:spcBef>
                <a:spcPct val="0"/>
              </a:spcBef>
              <a:spcAft>
                <a:spcPct val="0"/>
              </a:spcAft>
              <a:defRPr sz="1600">
                <a:solidFill>
                  <a:schemeClr val="tx1"/>
                </a:solidFill>
                <a:latin typeface="Calibri" pitchFamily="34" charset="0"/>
              </a:defRPr>
            </a:lvl7pPr>
            <a:lvl8pPr marL="3429000" indent="-228600" algn="r" eaLnBrk="0" fontAlgn="base" hangingPunct="0">
              <a:spcBef>
                <a:spcPct val="0"/>
              </a:spcBef>
              <a:spcAft>
                <a:spcPct val="0"/>
              </a:spcAft>
              <a:defRPr sz="1600">
                <a:solidFill>
                  <a:schemeClr val="tx1"/>
                </a:solidFill>
                <a:latin typeface="Calibri" pitchFamily="34" charset="0"/>
              </a:defRPr>
            </a:lvl8pPr>
            <a:lvl9pPr marL="3886200" indent="-228600" algn="r" eaLnBrk="0" fontAlgn="base" hangingPunct="0">
              <a:spcBef>
                <a:spcPct val="0"/>
              </a:spcBef>
              <a:spcAft>
                <a:spcPct val="0"/>
              </a:spcAft>
              <a:defRPr sz="1600">
                <a:solidFill>
                  <a:schemeClr val="tx1"/>
                </a:solidFill>
                <a:latin typeface="Calibri" pitchFamily="34" charset="0"/>
              </a:defRPr>
            </a:lvl9pPr>
          </a:lstStyle>
          <a:p>
            <a:pPr algn="ctr" eaLnBrk="1" hangingPunct="1">
              <a:spcBef>
                <a:spcPct val="50000"/>
              </a:spcBef>
            </a:pPr>
            <a:r>
              <a:rPr lang="en-US" sz="1800" b="1">
                <a:solidFill>
                  <a:srgbClr val="FF0000"/>
                </a:solidFill>
              </a:rPr>
              <a:t>IF</a:t>
            </a:r>
            <a:r>
              <a:rPr lang="en-US" sz="1800">
                <a:solidFill>
                  <a:srgbClr val="FF0000"/>
                </a:solidFill>
              </a:rPr>
              <a:t> </a:t>
            </a:r>
            <a:r>
              <a:rPr lang="en-US" sz="1800" i="1">
                <a:solidFill>
                  <a:srgbClr val="FF0000"/>
                </a:solidFill>
              </a:rPr>
              <a:t>v</a:t>
            </a:r>
            <a:r>
              <a:rPr lang="en-US" sz="1800" i="1" baseline="-25000">
                <a:solidFill>
                  <a:srgbClr val="FF0000"/>
                </a:solidFill>
              </a:rPr>
              <a:t>B</a:t>
            </a:r>
            <a:r>
              <a:rPr lang="en-US" sz="1800">
                <a:solidFill>
                  <a:srgbClr val="FF0000"/>
                </a:solidFill>
              </a:rPr>
              <a:t> &lt; 0 </a:t>
            </a:r>
            <a:r>
              <a:rPr lang="en-US" sz="1800" b="1">
                <a:solidFill>
                  <a:srgbClr val="FF0000"/>
                </a:solidFill>
              </a:rPr>
              <a:t>THEN</a:t>
            </a:r>
            <a:r>
              <a:rPr lang="en-US" sz="1800">
                <a:solidFill>
                  <a:srgbClr val="FF0000"/>
                </a:solidFill>
              </a:rPr>
              <a:t> </a:t>
            </a:r>
            <a:r>
              <a:rPr lang="en-US" sz="1800" i="1">
                <a:solidFill>
                  <a:srgbClr val="FF0000"/>
                </a:solidFill>
              </a:rPr>
              <a:t>Z</a:t>
            </a:r>
            <a:r>
              <a:rPr lang="en-US" sz="1800" i="1" baseline="-25000">
                <a:solidFill>
                  <a:srgbClr val="FF0000"/>
                </a:solidFill>
              </a:rPr>
              <a:t>D1</a:t>
            </a:r>
            <a:r>
              <a:rPr lang="en-US" sz="1800">
                <a:solidFill>
                  <a:srgbClr val="FF0000"/>
                </a:solidFill>
              </a:rPr>
              <a:t> = 0</a:t>
            </a:r>
            <a:r>
              <a:rPr lang="en-US" sz="1800" i="1">
                <a:solidFill>
                  <a:srgbClr val="FF0000"/>
                </a:solidFill>
              </a:rPr>
              <a:t>ohms</a:t>
            </a:r>
            <a:r>
              <a:rPr lang="en-US" sz="1800">
                <a:solidFill>
                  <a:srgbClr val="FF0000"/>
                </a:solidFill>
              </a:rPr>
              <a:t>    </a:t>
            </a:r>
            <a:r>
              <a:rPr lang="en-US" sz="1800" b="1">
                <a:solidFill>
                  <a:srgbClr val="FF0000"/>
                </a:solidFill>
              </a:rPr>
              <a:t>ELSE</a:t>
            </a:r>
            <a:r>
              <a:rPr lang="en-US" sz="1800">
                <a:solidFill>
                  <a:srgbClr val="FF0000"/>
                </a:solidFill>
              </a:rPr>
              <a:t> </a:t>
            </a:r>
            <a:r>
              <a:rPr lang="en-US" sz="1800" i="1">
                <a:solidFill>
                  <a:srgbClr val="FF0000"/>
                </a:solidFill>
              </a:rPr>
              <a:t>Z</a:t>
            </a:r>
            <a:r>
              <a:rPr lang="en-US" sz="1800" i="1" baseline="-25000">
                <a:solidFill>
                  <a:srgbClr val="FF0000"/>
                </a:solidFill>
              </a:rPr>
              <a:t>D1</a:t>
            </a:r>
            <a:r>
              <a:rPr lang="en-US" sz="1800">
                <a:solidFill>
                  <a:srgbClr val="FF0000"/>
                </a:solidFill>
              </a:rPr>
              <a:t> = open circuit</a:t>
            </a:r>
          </a:p>
        </p:txBody>
      </p:sp>
    </p:spTree>
    <p:extLst>
      <p:ext uri="{BB962C8B-B14F-4D97-AF65-F5344CB8AC3E}">
        <p14:creationId xmlns:p14="http://schemas.microsoft.com/office/powerpoint/2010/main" val="2311600730"/>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Report 01 – Sol.</a:t>
            </a:r>
            <a:endParaRPr lang="en-US" dirty="0"/>
          </a:p>
        </p:txBody>
      </p:sp>
      <p:sp>
        <p:nvSpPr>
          <p:cNvPr id="4" name="Date Placeholder 3"/>
          <p:cNvSpPr>
            <a:spLocks noGrp="1"/>
          </p:cNvSpPr>
          <p:nvPr>
            <p:ph type="dt" sz="half" idx="10"/>
          </p:nvPr>
        </p:nvSpPr>
        <p:spPr/>
        <p:txBody>
          <a:bodyPr/>
          <a:lstStyle/>
          <a:p>
            <a:fld id="{1215AADF-28D5-4699-B2EF-5A56396DC849}" type="datetime1">
              <a:rPr lang="en-US" smtClean="0"/>
              <a:t>10/28/2017</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2</a:t>
            </a:fld>
            <a:endParaRPr lang="en-US"/>
          </a:p>
        </p:txBody>
      </p:sp>
      <p:sp>
        <p:nvSpPr>
          <p:cNvPr id="6" name="Rectangle 2"/>
          <p:cNvSpPr txBox="1">
            <a:spLocks noChangeArrowheads="1"/>
          </p:cNvSpPr>
          <p:nvPr/>
        </p:nvSpPr>
        <p:spPr>
          <a:xfrm>
            <a:off x="1657350" y="1550933"/>
            <a:ext cx="5886450" cy="571500"/>
          </a:xfrm>
          <a:prstGeom prst="rect">
            <a:avLst/>
          </a:prstGeom>
        </p:spPr>
        <p:txBody>
          <a:bodyPr vert="horz" lIns="6858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1500" dirty="0"/>
          </a:p>
        </p:txBody>
      </p:sp>
      <p:sp>
        <p:nvSpPr>
          <p:cNvPr id="7" name="Rectangle 3"/>
          <p:cNvSpPr txBox="1">
            <a:spLocks noChangeArrowheads="1"/>
          </p:cNvSpPr>
          <p:nvPr/>
        </p:nvSpPr>
        <p:spPr>
          <a:xfrm>
            <a:off x="1154454" y="2286000"/>
            <a:ext cx="7128089" cy="1585046"/>
          </a:xfrm>
          <a:prstGeom prst="rect">
            <a:avLst/>
          </a:prstGeom>
          <a:ln/>
        </p:spPr>
        <p:txBody>
          <a:bodyPr vert="horz" lIns="68580" tIns="34290" rIns="68580" bIns="3429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a:solidFill>
                  <a:srgbClr val="FF0000"/>
                </a:solidFill>
              </a:rPr>
              <a:t>Prove that the built-in potential across the PN junction is given </a:t>
            </a:r>
            <a:r>
              <a:rPr lang="en-US" sz="1800" dirty="0" smtClean="0">
                <a:solidFill>
                  <a:srgbClr val="FF0000"/>
                </a:solidFill>
              </a:rPr>
              <a:t>by</a:t>
            </a:r>
          </a:p>
          <a:p>
            <a:pPr marL="0" indent="0">
              <a:buNone/>
            </a:pPr>
            <a:endParaRPr lang="en-US" sz="1800" dirty="0" smtClean="0"/>
          </a:p>
          <a:p>
            <a:pPr marL="0" indent="0">
              <a:buNone/>
            </a:pPr>
            <a:endParaRPr lang="en-US" sz="1800" dirty="0" smtClean="0"/>
          </a:p>
          <a:p>
            <a:r>
              <a:rPr lang="en-US" sz="1800" b="1" dirty="0" smtClean="0"/>
              <a:t>Solution</a:t>
            </a:r>
            <a:r>
              <a:rPr lang="en-US" sz="1800" b="1" dirty="0"/>
              <a:t>: </a:t>
            </a:r>
            <a:r>
              <a:rPr lang="en-US" sz="1800" dirty="0"/>
              <a:t>when no voltage applied and at equilibrium, no current flows and we have</a:t>
            </a:r>
          </a:p>
        </p:txBody>
      </p:sp>
      <p:graphicFrame>
        <p:nvGraphicFramePr>
          <p:cNvPr id="10" name="Object 4"/>
          <p:cNvGraphicFramePr>
            <a:graphicFrameLocks noChangeAspect="1"/>
          </p:cNvGraphicFramePr>
          <p:nvPr>
            <p:extLst>
              <p:ext uri="{D42A27DB-BD31-4B8C-83A1-F6EECF244321}">
                <p14:modId xmlns:p14="http://schemas.microsoft.com/office/powerpoint/2010/main" val="3141158429"/>
              </p:ext>
            </p:extLst>
          </p:nvPr>
        </p:nvGraphicFramePr>
        <p:xfrm>
          <a:off x="1573426" y="3940657"/>
          <a:ext cx="3608174" cy="1828800"/>
        </p:xfrm>
        <a:graphic>
          <a:graphicData uri="http://schemas.openxmlformats.org/presentationml/2006/ole">
            <mc:AlternateContent xmlns:mc="http://schemas.openxmlformats.org/markup-compatibility/2006">
              <mc:Choice xmlns:v="urn:schemas-microsoft-com:vml" Requires="v">
                <p:oleObj spid="_x0000_s14436" name="Equation" r:id="rId3" imgW="2781000" imgH="1409400" progId="Equation.3">
                  <p:embed/>
                </p:oleObj>
              </mc:Choice>
              <mc:Fallback>
                <p:oleObj name="Equation" r:id="rId3" imgW="2781000" imgH="1409400" progId="Equation.3">
                  <p:embed/>
                  <p:pic>
                    <p:nvPicPr>
                      <p:cNvPr id="0" name=""/>
                      <p:cNvPicPr>
                        <a:picLocks noChangeAspect="1" noChangeArrowheads="1"/>
                      </p:cNvPicPr>
                      <p:nvPr/>
                    </p:nvPicPr>
                    <p:blipFill>
                      <a:blip r:embed="rId4"/>
                      <a:srcRect/>
                      <a:stretch>
                        <a:fillRect/>
                      </a:stretch>
                    </p:blipFill>
                    <p:spPr bwMode="auto">
                      <a:xfrm>
                        <a:off x="1573426" y="3940657"/>
                        <a:ext cx="3608174" cy="1828800"/>
                      </a:xfrm>
                      <a:prstGeom prst="rect">
                        <a:avLst/>
                      </a:prstGeom>
                      <a:noFill/>
                      <a:ln>
                        <a:noFill/>
                      </a:ln>
                      <a:effectLst/>
                    </p:spPr>
                  </p:pic>
                </p:oleObj>
              </mc:Fallback>
            </mc:AlternateContent>
          </a:graphicData>
        </a:graphic>
      </p:graphicFrame>
      <p:graphicFrame>
        <p:nvGraphicFramePr>
          <p:cNvPr id="12" name="Object 6"/>
          <p:cNvGraphicFramePr>
            <a:graphicFrameLocks noChangeAspect="1"/>
          </p:cNvGraphicFramePr>
          <p:nvPr>
            <p:extLst>
              <p:ext uri="{D42A27DB-BD31-4B8C-83A1-F6EECF244321}">
                <p14:modId xmlns:p14="http://schemas.microsoft.com/office/powerpoint/2010/main" val="1648744161"/>
              </p:ext>
            </p:extLst>
          </p:nvPr>
        </p:nvGraphicFramePr>
        <p:xfrm>
          <a:off x="2748863" y="5805066"/>
          <a:ext cx="1257300" cy="523875"/>
        </p:xfrm>
        <a:graphic>
          <a:graphicData uri="http://schemas.openxmlformats.org/presentationml/2006/ole">
            <mc:AlternateContent xmlns:mc="http://schemas.openxmlformats.org/markup-compatibility/2006">
              <mc:Choice xmlns:v="urn:schemas-microsoft-com:vml" Requires="v">
                <p:oleObj spid="_x0000_s14437" name="Equation" r:id="rId5" imgW="1066680" imgH="444240" progId="Equation.3">
                  <p:embed/>
                </p:oleObj>
              </mc:Choice>
              <mc:Fallback>
                <p:oleObj name="Equation" r:id="rId5" imgW="1066680" imgH="444240" progId="Equation.3">
                  <p:embed/>
                  <p:pic>
                    <p:nvPicPr>
                      <p:cNvPr id="0" name=""/>
                      <p:cNvPicPr>
                        <a:picLocks noChangeAspect="1" noChangeArrowheads="1"/>
                      </p:cNvPicPr>
                      <p:nvPr/>
                    </p:nvPicPr>
                    <p:blipFill>
                      <a:blip r:embed="rId6"/>
                      <a:srcRect/>
                      <a:stretch>
                        <a:fillRect/>
                      </a:stretch>
                    </p:blipFill>
                    <p:spPr bwMode="auto">
                      <a:xfrm>
                        <a:off x="2748863" y="5805066"/>
                        <a:ext cx="1257300" cy="523875"/>
                      </a:xfrm>
                      <a:prstGeom prst="rect">
                        <a:avLst/>
                      </a:prstGeom>
                      <a:noFill/>
                      <a:ln>
                        <a:noFill/>
                      </a:ln>
                      <a:effectLst/>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361507255"/>
              </p:ext>
            </p:extLst>
          </p:nvPr>
        </p:nvGraphicFramePr>
        <p:xfrm>
          <a:off x="3796613" y="2721266"/>
          <a:ext cx="1489842" cy="620768"/>
        </p:xfrm>
        <a:graphic>
          <a:graphicData uri="http://schemas.openxmlformats.org/presentationml/2006/ole">
            <mc:AlternateContent xmlns:mc="http://schemas.openxmlformats.org/markup-compatibility/2006">
              <mc:Choice xmlns:v="urn:schemas-microsoft-com:vml" Requires="v">
                <p:oleObj spid="_x0000_s14438" name="Equation" r:id="rId7" imgW="1066680" imgH="444240" progId="Equation.3">
                  <p:embed/>
                </p:oleObj>
              </mc:Choice>
              <mc:Fallback>
                <p:oleObj name="Equation" r:id="rId7" imgW="1066680" imgH="444240" progId="Equation.3">
                  <p:embed/>
                  <p:pic>
                    <p:nvPicPr>
                      <p:cNvPr id="0" name=""/>
                      <p:cNvPicPr/>
                      <p:nvPr/>
                    </p:nvPicPr>
                    <p:blipFill>
                      <a:blip r:embed="rId8"/>
                      <a:stretch>
                        <a:fillRect/>
                      </a:stretch>
                    </p:blipFill>
                    <p:spPr>
                      <a:xfrm>
                        <a:off x="3796613" y="2721266"/>
                        <a:ext cx="1489842" cy="620768"/>
                      </a:xfrm>
                      <a:prstGeom prst="rect">
                        <a:avLst/>
                      </a:prstGeom>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1583794565"/>
              </p:ext>
            </p:extLst>
          </p:nvPr>
        </p:nvGraphicFramePr>
        <p:xfrm>
          <a:off x="2895600" y="3552825"/>
          <a:ext cx="2684462" cy="366713"/>
        </p:xfrm>
        <a:graphic>
          <a:graphicData uri="http://schemas.openxmlformats.org/presentationml/2006/ole">
            <mc:AlternateContent xmlns:mc="http://schemas.openxmlformats.org/markup-compatibility/2006">
              <mc:Choice xmlns:v="urn:schemas-microsoft-com:vml" Requires="v">
                <p:oleObj spid="_x0000_s14439" name="Equation" r:id="rId9" imgW="1765080" imgH="241200" progId="Equation.3">
                  <p:embed/>
                </p:oleObj>
              </mc:Choice>
              <mc:Fallback>
                <p:oleObj name="Equation" r:id="rId9" imgW="1765080" imgH="241200" progId="Equation.3">
                  <p:embed/>
                  <p:pic>
                    <p:nvPicPr>
                      <p:cNvPr id="0" name=""/>
                      <p:cNvPicPr/>
                      <p:nvPr/>
                    </p:nvPicPr>
                    <p:blipFill>
                      <a:blip r:embed="rId10"/>
                      <a:stretch>
                        <a:fillRect/>
                      </a:stretch>
                    </p:blipFill>
                    <p:spPr>
                      <a:xfrm>
                        <a:off x="2895600" y="3552825"/>
                        <a:ext cx="2684462" cy="366713"/>
                      </a:xfrm>
                      <a:prstGeom prst="rect">
                        <a:avLst/>
                      </a:prstGeom>
                    </p:spPr>
                  </p:pic>
                </p:oleObj>
              </mc:Fallback>
            </mc:AlternateContent>
          </a:graphicData>
        </a:graphic>
      </p:graphicFrame>
      <p:pic>
        <p:nvPicPr>
          <p:cNvPr id="15" name="Picture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924328" y="3806297"/>
            <a:ext cx="2428875"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6" name="Object 15"/>
          <p:cNvGraphicFramePr>
            <a:graphicFrameLocks noChangeAspect="1"/>
          </p:cNvGraphicFramePr>
          <p:nvPr>
            <p:extLst>
              <p:ext uri="{D42A27DB-BD31-4B8C-83A1-F6EECF244321}">
                <p14:modId xmlns:p14="http://schemas.microsoft.com/office/powerpoint/2010/main" val="2623190235"/>
              </p:ext>
            </p:extLst>
          </p:nvPr>
        </p:nvGraphicFramePr>
        <p:xfrm>
          <a:off x="7169943" y="5361825"/>
          <a:ext cx="747713" cy="643381"/>
        </p:xfrm>
        <a:graphic>
          <a:graphicData uri="http://schemas.openxmlformats.org/presentationml/2006/ole">
            <mc:AlternateContent xmlns:mc="http://schemas.openxmlformats.org/markup-compatibility/2006">
              <mc:Choice xmlns:v="urn:schemas-microsoft-com:vml" Requires="v">
                <p:oleObj spid="_x0000_s14440" name="Equation" r:id="rId12" imgW="545760" imgH="469800" progId="Equation.3">
                  <p:embed/>
                </p:oleObj>
              </mc:Choice>
              <mc:Fallback>
                <p:oleObj name="Equation" r:id="rId12" imgW="545760" imgH="469800" progId="Equation.3">
                  <p:embed/>
                  <p:pic>
                    <p:nvPicPr>
                      <p:cNvPr id="0" name=""/>
                      <p:cNvPicPr/>
                      <p:nvPr/>
                    </p:nvPicPr>
                    <p:blipFill>
                      <a:blip r:embed="rId13"/>
                      <a:stretch>
                        <a:fillRect/>
                      </a:stretch>
                    </p:blipFill>
                    <p:spPr>
                      <a:xfrm>
                        <a:off x="7169943" y="5361825"/>
                        <a:ext cx="747713" cy="643381"/>
                      </a:xfrm>
                      <a:prstGeom prst="rect">
                        <a:avLst/>
                      </a:prstGeom>
                    </p:spPr>
                  </p:pic>
                </p:oleObj>
              </mc:Fallback>
            </mc:AlternateContent>
          </a:graphicData>
        </a:graphic>
      </p:graphicFrame>
      <p:sp>
        <p:nvSpPr>
          <p:cNvPr id="17" name="TextBox 16"/>
          <p:cNvSpPr txBox="1"/>
          <p:nvPr/>
        </p:nvSpPr>
        <p:spPr>
          <a:xfrm>
            <a:off x="6406454" y="5559451"/>
            <a:ext cx="566181" cy="300082"/>
          </a:xfrm>
          <a:prstGeom prst="rect">
            <a:avLst/>
          </a:prstGeom>
          <a:noFill/>
        </p:spPr>
        <p:txBody>
          <a:bodyPr wrap="none" rtlCol="0">
            <a:spAutoFit/>
          </a:bodyPr>
          <a:lstStyle/>
          <a:p>
            <a:r>
              <a:rPr lang="en-US" sz="1350" dirty="0"/>
              <a:t>Note:</a:t>
            </a:r>
          </a:p>
        </p:txBody>
      </p:sp>
    </p:spTree>
    <p:extLst>
      <p:ext uri="{BB962C8B-B14F-4D97-AF65-F5344CB8AC3E}">
        <p14:creationId xmlns:p14="http://schemas.microsoft.com/office/powerpoint/2010/main" val="42934903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p:txBody>
          <a:bodyPr/>
          <a:lstStyle/>
          <a:p>
            <a:pPr eaLnBrk="1" hangingPunct="1"/>
            <a:r>
              <a:rPr lang="en-US" sz="2400"/>
              <a:t>Example 4.2:</a:t>
            </a:r>
            <a:br>
              <a:rPr lang="en-US" sz="2400"/>
            </a:br>
            <a:r>
              <a:rPr lang="en-US" sz="2400"/>
              <a:t>More Diodes</a:t>
            </a:r>
            <a:endParaRPr lang="en-US" sz="675"/>
          </a:p>
        </p:txBody>
      </p:sp>
      <p:sp>
        <p:nvSpPr>
          <p:cNvPr id="15364" name="Rectangle 3"/>
          <p:cNvSpPr>
            <a:spLocks noGrp="1" noChangeArrowheads="1"/>
          </p:cNvSpPr>
          <p:nvPr>
            <p:ph idx="1"/>
          </p:nvPr>
        </p:nvSpPr>
        <p:spPr/>
        <p:txBody>
          <a:bodyPr/>
          <a:lstStyle/>
          <a:p>
            <a:pPr eaLnBrk="1" hangingPunct="1"/>
            <a:r>
              <a:rPr lang="en-US" sz="2100" b="1">
                <a:solidFill>
                  <a:srgbClr val="FF0000"/>
                </a:solidFill>
              </a:rPr>
              <a:t>Q:</a:t>
            </a:r>
            <a:r>
              <a:rPr lang="en-US" sz="2100"/>
              <a:t> How does one solve these circuits?</a:t>
            </a:r>
          </a:p>
          <a:p>
            <a:pPr lvl="1" eaLnBrk="1" hangingPunct="1"/>
            <a:r>
              <a:rPr lang="en-US" sz="2100" b="1">
                <a:solidFill>
                  <a:srgbClr val="008000"/>
                </a:solidFill>
              </a:rPr>
              <a:t>A:</a:t>
            </a:r>
            <a:r>
              <a:rPr lang="en-US" sz="2100"/>
              <a:t> One must use the following steps…</a:t>
            </a:r>
          </a:p>
          <a:p>
            <a:pPr lvl="2" eaLnBrk="1" hangingPunct="1"/>
            <a:r>
              <a:rPr lang="en-US" sz="2100" b="1">
                <a:solidFill>
                  <a:srgbClr val="FF0000"/>
                </a:solidFill>
              </a:rPr>
              <a:t>1)</a:t>
            </a:r>
            <a:r>
              <a:rPr lang="en-US" sz="2100">
                <a:solidFill>
                  <a:srgbClr val="FF0000"/>
                </a:solidFill>
              </a:rPr>
              <a:t> assume the status of all diodes</a:t>
            </a:r>
          </a:p>
          <a:p>
            <a:pPr lvl="2" eaLnBrk="1" hangingPunct="1"/>
            <a:r>
              <a:rPr lang="en-US" sz="2100" b="1">
                <a:solidFill>
                  <a:srgbClr val="FF0000"/>
                </a:solidFill>
              </a:rPr>
              <a:t>2)</a:t>
            </a:r>
            <a:r>
              <a:rPr lang="en-US" sz="2100">
                <a:solidFill>
                  <a:srgbClr val="FF0000"/>
                </a:solidFill>
              </a:rPr>
              <a:t> solve via mesh / nodal analysis</a:t>
            </a:r>
          </a:p>
          <a:p>
            <a:pPr lvl="2" eaLnBrk="1" hangingPunct="1"/>
            <a:r>
              <a:rPr lang="en-US" sz="2100" b="1">
                <a:solidFill>
                  <a:srgbClr val="FF0000"/>
                </a:solidFill>
              </a:rPr>
              <a:t>3)</a:t>
            </a:r>
            <a:r>
              <a:rPr lang="en-US" sz="2100">
                <a:solidFill>
                  <a:srgbClr val="FF0000"/>
                </a:solidFill>
              </a:rPr>
              <a:t> check for coherence</a:t>
            </a:r>
          </a:p>
        </p:txBody>
      </p:sp>
      <p:sp>
        <p:nvSpPr>
          <p:cNvPr id="2" name="Date Placeholder 1"/>
          <p:cNvSpPr>
            <a:spLocks noGrp="1"/>
          </p:cNvSpPr>
          <p:nvPr>
            <p:ph type="dt" sz="half" idx="10"/>
          </p:nvPr>
        </p:nvSpPr>
        <p:spPr/>
        <p:txBody>
          <a:bodyPr/>
          <a:lstStyle/>
          <a:p>
            <a:fld id="{4CC5AFEF-8B50-4007-B8ED-95C3354D9F0A}" type="datetime1">
              <a:rPr lang="en-US" smtClean="0"/>
              <a:t>10/28/2017</a:t>
            </a:fld>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20</a:t>
            </a:fld>
            <a:endParaRPr lang="en-US"/>
          </a:p>
        </p:txBody>
      </p:sp>
    </p:spTree>
    <p:extLst>
      <p:ext uri="{BB962C8B-B14F-4D97-AF65-F5344CB8AC3E}">
        <p14:creationId xmlns:p14="http://schemas.microsoft.com/office/powerpoint/2010/main" val="1726036762"/>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7"/>
          <p:cNvSpPr>
            <a:spLocks noChangeArrowheads="1"/>
          </p:cNvSpPr>
          <p:nvPr/>
        </p:nvSpPr>
        <p:spPr bwMode="auto">
          <a:xfrm>
            <a:off x="1143000" y="5486400"/>
            <a:ext cx="6858000" cy="5143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6388" name="Rectangle 2"/>
          <p:cNvSpPr>
            <a:spLocks noGrp="1" noChangeArrowheads="1"/>
          </p:cNvSpPr>
          <p:nvPr>
            <p:ph type="title"/>
          </p:nvPr>
        </p:nvSpPr>
        <p:spPr>
          <a:xfrm>
            <a:off x="1485900" y="1063229"/>
            <a:ext cx="1828800" cy="857250"/>
          </a:xfrm>
        </p:spPr>
        <p:txBody>
          <a:bodyPr/>
          <a:lstStyle/>
          <a:p>
            <a:pPr eaLnBrk="1" hangingPunct="1"/>
            <a:r>
              <a:rPr lang="en-US" sz="2400" dirty="0"/>
              <a:t>Example 4.2:</a:t>
            </a:r>
            <a:br>
              <a:rPr lang="en-US" sz="2400" dirty="0"/>
            </a:br>
            <a:r>
              <a:rPr lang="en-US" sz="2400" dirty="0"/>
              <a:t>More Diodes</a:t>
            </a:r>
            <a:endParaRPr lang="en-US" sz="675" dirty="0"/>
          </a:p>
        </p:txBody>
      </p:sp>
      <p:sp>
        <p:nvSpPr>
          <p:cNvPr id="16389" name="Rectangle 3"/>
          <p:cNvSpPr>
            <a:spLocks noGrp="1" noChangeArrowheads="1"/>
          </p:cNvSpPr>
          <p:nvPr>
            <p:ph idx="1"/>
          </p:nvPr>
        </p:nvSpPr>
        <p:spPr/>
        <p:txBody>
          <a:bodyPr>
            <a:normAutofit lnSpcReduction="10000"/>
          </a:bodyPr>
          <a:lstStyle/>
          <a:p>
            <a:pPr eaLnBrk="1" hangingPunct="1"/>
            <a:r>
              <a:rPr lang="en-US" sz="2100" b="1">
                <a:solidFill>
                  <a:srgbClr val="FF0000"/>
                </a:solidFill>
              </a:rPr>
              <a:t>Q:</a:t>
            </a:r>
            <a:r>
              <a:rPr lang="en-US" sz="2100"/>
              <a:t> How does one </a:t>
            </a:r>
            <a:r>
              <a:rPr lang="en-US" sz="2100">
                <a:solidFill>
                  <a:srgbClr val="FF0000"/>
                </a:solidFill>
              </a:rPr>
              <a:t>check for coherence</a:t>
            </a:r>
            <a:r>
              <a:rPr lang="en-US" sz="2100"/>
              <a:t>?</a:t>
            </a:r>
          </a:p>
          <a:p>
            <a:pPr lvl="1" eaLnBrk="1" hangingPunct="1"/>
            <a:r>
              <a:rPr lang="en-US" sz="2100" b="1">
                <a:solidFill>
                  <a:srgbClr val="008000"/>
                </a:solidFill>
              </a:rPr>
              <a:t>A: </a:t>
            </a:r>
            <a:r>
              <a:rPr lang="en-US" sz="2100"/>
              <a:t>One must ask the following questions…</a:t>
            </a:r>
          </a:p>
          <a:p>
            <a:pPr lvl="2" eaLnBrk="1" hangingPunct="1"/>
            <a:r>
              <a:rPr lang="en-US" sz="1800" b="1"/>
              <a:t>1)</a:t>
            </a:r>
            <a:r>
              <a:rPr lang="en-US" sz="1800"/>
              <a:t> Are calculated voltages across all “assumed conducting” diodes forward-biased?</a:t>
            </a:r>
          </a:p>
          <a:p>
            <a:pPr lvl="2" eaLnBrk="1" hangingPunct="1"/>
            <a:r>
              <a:rPr lang="en-US" sz="1800" b="1"/>
              <a:t>2)</a:t>
            </a:r>
            <a:r>
              <a:rPr lang="en-US" sz="1800"/>
              <a:t> Are the calculated currents through all “assumed blocking” diodes zero?</a:t>
            </a:r>
          </a:p>
          <a:p>
            <a:pPr eaLnBrk="1" hangingPunct="1"/>
            <a:r>
              <a:rPr lang="en-US" sz="2100" b="1">
                <a:solidFill>
                  <a:srgbClr val="FF0000"/>
                </a:solidFill>
              </a:rPr>
              <a:t>Q:</a:t>
            </a:r>
            <a:r>
              <a:rPr lang="en-US" sz="2100"/>
              <a:t> What does one do, if the solution is </a:t>
            </a:r>
            <a:r>
              <a:rPr lang="en-US" sz="2100">
                <a:solidFill>
                  <a:srgbClr val="FF0000"/>
                </a:solidFill>
              </a:rPr>
              <a:t>not coherent</a:t>
            </a:r>
            <a:r>
              <a:rPr lang="en-US" sz="2100"/>
              <a:t>?</a:t>
            </a:r>
          </a:p>
          <a:p>
            <a:pPr lvl="1" eaLnBrk="1" hangingPunct="1"/>
            <a:r>
              <a:rPr lang="en-US" sz="2100" b="1">
                <a:solidFill>
                  <a:srgbClr val="008000"/>
                </a:solidFill>
              </a:rPr>
              <a:t>A:</a:t>
            </a:r>
            <a:r>
              <a:rPr lang="en-US" sz="2100"/>
              <a:t> One must </a:t>
            </a:r>
            <a:r>
              <a:rPr lang="en-US" sz="2100">
                <a:solidFill>
                  <a:srgbClr val="FF0000"/>
                </a:solidFill>
              </a:rPr>
              <a:t>change one or more of these assumptions</a:t>
            </a:r>
            <a:r>
              <a:rPr lang="en-US" sz="2100"/>
              <a:t> and solve as well as check for coherence again.</a:t>
            </a:r>
            <a:endParaRPr lang="en-US" sz="2100">
              <a:solidFill>
                <a:srgbClr val="3333FF"/>
              </a:solidFill>
            </a:endParaRPr>
          </a:p>
        </p:txBody>
      </p:sp>
      <p:sp>
        <p:nvSpPr>
          <p:cNvPr id="2" name="Date Placeholder 1"/>
          <p:cNvSpPr>
            <a:spLocks noGrp="1"/>
          </p:cNvSpPr>
          <p:nvPr>
            <p:ph type="dt" sz="half" idx="10"/>
          </p:nvPr>
        </p:nvSpPr>
        <p:spPr/>
        <p:txBody>
          <a:bodyPr/>
          <a:lstStyle/>
          <a:p>
            <a:fld id="{3DC6C854-828E-4F83-AE66-F0E1697C04B4}" type="datetime1">
              <a:rPr lang="en-US" smtClean="0"/>
              <a:t>10/28/2017</a:t>
            </a:fld>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21</a:t>
            </a:fld>
            <a:endParaRPr lang="en-US"/>
          </a:p>
        </p:txBody>
      </p:sp>
      <p:sp>
        <p:nvSpPr>
          <p:cNvPr id="16390" name="Line 6"/>
          <p:cNvSpPr>
            <a:spLocks noChangeShapeType="1"/>
          </p:cNvSpPr>
          <p:nvPr/>
        </p:nvSpPr>
        <p:spPr bwMode="auto">
          <a:xfrm>
            <a:off x="6515100" y="1543050"/>
            <a:ext cx="0" cy="165735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16391" name="Text Box 5"/>
          <p:cNvSpPr txBox="1">
            <a:spLocks noChangeArrowheads="1"/>
          </p:cNvSpPr>
          <p:nvPr/>
        </p:nvSpPr>
        <p:spPr bwMode="auto">
          <a:xfrm>
            <a:off x="4000500" y="1028105"/>
            <a:ext cx="3829050" cy="1061829"/>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Calibri" pitchFamily="34" charset="0"/>
              </a:defRPr>
            </a:lvl1pPr>
            <a:lvl2pPr marL="742950" indent="-285750" eaLnBrk="0" hangingPunct="0">
              <a:defRPr sz="1600">
                <a:solidFill>
                  <a:schemeClr val="tx1"/>
                </a:solidFill>
                <a:latin typeface="Calibri" pitchFamily="34" charset="0"/>
              </a:defRPr>
            </a:lvl2pPr>
            <a:lvl3pPr marL="1143000" indent="-228600" eaLnBrk="0" hangingPunct="0">
              <a:defRPr sz="1600">
                <a:solidFill>
                  <a:schemeClr val="tx1"/>
                </a:solidFill>
                <a:latin typeface="Calibri" pitchFamily="34" charset="0"/>
              </a:defRPr>
            </a:lvl3pPr>
            <a:lvl4pPr marL="1600200" indent="-228600" eaLnBrk="0" hangingPunct="0">
              <a:defRPr sz="1600">
                <a:solidFill>
                  <a:schemeClr val="tx1"/>
                </a:solidFill>
                <a:latin typeface="Calibri" pitchFamily="34" charset="0"/>
              </a:defRPr>
            </a:lvl4pPr>
            <a:lvl5pPr marL="2057400" indent="-228600" eaLnBrk="0" hangingPunct="0">
              <a:defRPr sz="1600">
                <a:solidFill>
                  <a:schemeClr val="tx1"/>
                </a:solidFill>
                <a:latin typeface="Calibri" pitchFamily="34" charset="0"/>
              </a:defRPr>
            </a:lvl5pPr>
            <a:lvl6pPr marL="2514600" indent="-228600" algn="r" eaLnBrk="0" fontAlgn="base" hangingPunct="0">
              <a:spcBef>
                <a:spcPct val="0"/>
              </a:spcBef>
              <a:spcAft>
                <a:spcPct val="0"/>
              </a:spcAft>
              <a:defRPr sz="1600">
                <a:solidFill>
                  <a:schemeClr val="tx1"/>
                </a:solidFill>
                <a:latin typeface="Calibri" pitchFamily="34" charset="0"/>
              </a:defRPr>
            </a:lvl6pPr>
            <a:lvl7pPr marL="2971800" indent="-228600" algn="r" eaLnBrk="0" fontAlgn="base" hangingPunct="0">
              <a:spcBef>
                <a:spcPct val="0"/>
              </a:spcBef>
              <a:spcAft>
                <a:spcPct val="0"/>
              </a:spcAft>
              <a:defRPr sz="1600">
                <a:solidFill>
                  <a:schemeClr val="tx1"/>
                </a:solidFill>
                <a:latin typeface="Calibri" pitchFamily="34" charset="0"/>
              </a:defRPr>
            </a:lvl7pPr>
            <a:lvl8pPr marL="3429000" indent="-228600" algn="r" eaLnBrk="0" fontAlgn="base" hangingPunct="0">
              <a:spcBef>
                <a:spcPct val="0"/>
              </a:spcBef>
              <a:spcAft>
                <a:spcPct val="0"/>
              </a:spcAft>
              <a:defRPr sz="1600">
                <a:solidFill>
                  <a:schemeClr val="tx1"/>
                </a:solidFill>
                <a:latin typeface="Calibri" pitchFamily="34" charset="0"/>
              </a:defRPr>
            </a:lvl8pPr>
            <a:lvl9pPr marL="3886200" indent="-228600" algn="r" eaLnBrk="0" fontAlgn="base" hangingPunct="0">
              <a:spcBef>
                <a:spcPct val="0"/>
              </a:spcBef>
              <a:spcAft>
                <a:spcPct val="0"/>
              </a:spcAft>
              <a:defRPr sz="1600">
                <a:solidFill>
                  <a:schemeClr val="tx1"/>
                </a:solidFill>
                <a:latin typeface="Calibri" pitchFamily="34" charset="0"/>
              </a:defRPr>
            </a:lvl9pPr>
          </a:lstStyle>
          <a:p>
            <a:pPr algn="ctr" eaLnBrk="1" hangingPunct="1">
              <a:spcBef>
                <a:spcPct val="50000"/>
              </a:spcBef>
            </a:pPr>
            <a:r>
              <a:rPr lang="en-US" sz="2100" dirty="0">
                <a:solidFill>
                  <a:srgbClr val="FF0000"/>
                </a:solidFill>
              </a:rPr>
              <a:t>If answer to either of these is </a:t>
            </a:r>
            <a:r>
              <a:rPr lang="en-US" sz="2100" b="1" dirty="0">
                <a:solidFill>
                  <a:srgbClr val="FF0000"/>
                </a:solidFill>
              </a:rPr>
              <a:t>no</a:t>
            </a:r>
            <a:r>
              <a:rPr lang="en-US" sz="2100" dirty="0">
                <a:solidFill>
                  <a:srgbClr val="FF0000"/>
                </a:solidFill>
              </a:rPr>
              <a:t>, then the solution is </a:t>
            </a:r>
            <a:r>
              <a:rPr lang="en-US" sz="2100" b="1" dirty="0">
                <a:solidFill>
                  <a:srgbClr val="FF0000"/>
                </a:solidFill>
              </a:rPr>
              <a:t>not</a:t>
            </a:r>
            <a:r>
              <a:rPr lang="en-US" sz="2100" dirty="0">
                <a:solidFill>
                  <a:srgbClr val="FF0000"/>
                </a:solidFill>
              </a:rPr>
              <a:t> </a:t>
            </a:r>
            <a:r>
              <a:rPr lang="en-US" sz="2100" b="1" dirty="0">
                <a:solidFill>
                  <a:srgbClr val="FF0000"/>
                </a:solidFill>
              </a:rPr>
              <a:t>physically realizable</a:t>
            </a:r>
            <a:r>
              <a:rPr lang="en-US" sz="2100" dirty="0">
                <a:solidFill>
                  <a:srgbClr val="FF0000"/>
                </a:solidFill>
              </a:rPr>
              <a:t>.</a:t>
            </a:r>
          </a:p>
        </p:txBody>
      </p:sp>
    </p:spTree>
    <p:extLst>
      <p:ext uri="{BB962C8B-B14F-4D97-AF65-F5344CB8AC3E}">
        <p14:creationId xmlns:p14="http://schemas.microsoft.com/office/powerpoint/2010/main" val="3739244555"/>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a:t>
            </a:r>
            <a:r>
              <a:rPr lang="en-US" dirty="0" smtClean="0"/>
              <a:t>4.2 – Sol.</a:t>
            </a:r>
            <a:endParaRPr lang="en-US" dirty="0"/>
          </a:p>
        </p:txBody>
      </p:sp>
      <p:sp>
        <p:nvSpPr>
          <p:cNvPr id="4" name="Date Placeholder 3"/>
          <p:cNvSpPr>
            <a:spLocks noGrp="1"/>
          </p:cNvSpPr>
          <p:nvPr>
            <p:ph type="dt" sz="half" idx="10"/>
          </p:nvPr>
        </p:nvSpPr>
        <p:spPr/>
        <p:txBody>
          <a:bodyPr/>
          <a:lstStyle/>
          <a:p>
            <a:fld id="{1215AADF-28D5-4699-B2EF-5A56396DC849}" type="datetime1">
              <a:rPr lang="en-US" smtClean="0"/>
              <a:t>10/28/2017</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22</a:t>
            </a:fld>
            <a:endParaRPr lang="en-US"/>
          </a:p>
        </p:txBody>
      </p:sp>
      <p:pic>
        <p:nvPicPr>
          <p:cNvPr id="296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86451" y="2440781"/>
            <a:ext cx="1821656" cy="2664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1485900" y="2440781"/>
            <a:ext cx="4400550" cy="715581"/>
          </a:xfrm>
          <a:prstGeom prst="rect">
            <a:avLst/>
          </a:prstGeom>
        </p:spPr>
        <p:txBody>
          <a:bodyPr wrap="square">
            <a:spAutoFit/>
          </a:bodyPr>
          <a:lstStyle/>
          <a:p>
            <a:r>
              <a:rPr lang="en-US" sz="1350" dirty="0">
                <a:latin typeface="Times New Roman" panose="02020603050405020304" pitchFamily="18" charset="0"/>
                <a:cs typeface="Times New Roman" panose="02020603050405020304" pitchFamily="18" charset="0"/>
              </a:rPr>
              <a:t>For the circuit in Fig. 4.6(a), we shall assume that both diodes are conducting. It follows that </a:t>
            </a:r>
            <a:r>
              <a:rPr lang="en-US" sz="1350" i="1" dirty="0">
                <a:latin typeface="Times New Roman" panose="02020603050405020304" pitchFamily="18" charset="0"/>
                <a:cs typeface="Times New Roman" panose="02020603050405020304" pitchFamily="18" charset="0"/>
              </a:rPr>
              <a:t>V</a:t>
            </a:r>
            <a:r>
              <a:rPr lang="en-US" sz="1350" baseline="-25000" dirty="0">
                <a:latin typeface="Times New Roman" panose="02020603050405020304" pitchFamily="18" charset="0"/>
                <a:cs typeface="Times New Roman" panose="02020603050405020304" pitchFamily="18" charset="0"/>
              </a:rPr>
              <a:t>B </a:t>
            </a:r>
            <a:r>
              <a:rPr lang="en-US" sz="1350" dirty="0">
                <a:latin typeface="Times New Roman" panose="02020603050405020304" pitchFamily="18" charset="0"/>
                <a:cs typeface="Times New Roman" panose="02020603050405020304" pitchFamily="18" charset="0"/>
              </a:rPr>
              <a:t>= 0 and </a:t>
            </a:r>
            <a:r>
              <a:rPr lang="en-US" sz="1350" i="1" dirty="0">
                <a:latin typeface="Times New Roman" panose="02020603050405020304" pitchFamily="18" charset="0"/>
                <a:cs typeface="Times New Roman" panose="02020603050405020304" pitchFamily="18" charset="0"/>
              </a:rPr>
              <a:t>V </a:t>
            </a:r>
            <a:r>
              <a:rPr lang="en-US" sz="1350" dirty="0">
                <a:latin typeface="Times New Roman" panose="02020603050405020304" pitchFamily="18" charset="0"/>
                <a:cs typeface="Times New Roman" panose="02020603050405020304" pitchFamily="18" charset="0"/>
              </a:rPr>
              <a:t>= 0. The current through </a:t>
            </a:r>
            <a:r>
              <a:rPr lang="en-US" sz="1350" i="1" dirty="0">
                <a:latin typeface="Times New Roman" panose="02020603050405020304" pitchFamily="18" charset="0"/>
                <a:cs typeface="Times New Roman" panose="02020603050405020304" pitchFamily="18" charset="0"/>
              </a:rPr>
              <a:t>D</a:t>
            </a:r>
            <a:r>
              <a:rPr lang="en-US" sz="1350" baseline="-25000" dirty="0">
                <a:latin typeface="Times New Roman" panose="02020603050405020304" pitchFamily="18" charset="0"/>
                <a:cs typeface="Times New Roman" panose="02020603050405020304" pitchFamily="18" charset="0"/>
              </a:rPr>
              <a:t>2 </a:t>
            </a:r>
            <a:r>
              <a:rPr lang="en-US" sz="1350" dirty="0">
                <a:latin typeface="Times New Roman" panose="02020603050405020304" pitchFamily="18" charset="0"/>
                <a:cs typeface="Times New Roman" panose="02020603050405020304" pitchFamily="18" charset="0"/>
              </a:rPr>
              <a:t>can now be determined from</a:t>
            </a:r>
          </a:p>
        </p:txBody>
      </p:sp>
      <p:pic>
        <p:nvPicPr>
          <p:cNvPr id="296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4651" y="3206423"/>
            <a:ext cx="1676102" cy="502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1492624" y="3745565"/>
            <a:ext cx="2226379" cy="300082"/>
          </a:xfrm>
          <a:prstGeom prst="rect">
            <a:avLst/>
          </a:prstGeom>
        </p:spPr>
        <p:txBody>
          <a:bodyPr wrap="none">
            <a:spAutoFit/>
          </a:bodyPr>
          <a:lstStyle/>
          <a:p>
            <a:r>
              <a:rPr lang="en-US" sz="1350" dirty="0">
                <a:latin typeface="Times New Roman" panose="02020603050405020304" pitchFamily="18" charset="0"/>
                <a:cs typeface="Times New Roman" panose="02020603050405020304" pitchFamily="18" charset="0"/>
              </a:rPr>
              <a:t>Writing a node equation at B,</a:t>
            </a:r>
          </a:p>
        </p:txBody>
      </p:sp>
      <p:pic>
        <p:nvPicPr>
          <p:cNvPr id="297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8888" y="4112627"/>
            <a:ext cx="1467625" cy="426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1492624" y="4506282"/>
            <a:ext cx="4279526" cy="507831"/>
          </a:xfrm>
          <a:prstGeom prst="rect">
            <a:avLst/>
          </a:prstGeom>
        </p:spPr>
        <p:txBody>
          <a:bodyPr wrap="square">
            <a:spAutoFit/>
          </a:bodyPr>
          <a:lstStyle/>
          <a:p>
            <a:r>
              <a:rPr lang="en-US" sz="1350" dirty="0">
                <a:latin typeface="Times New Roman" panose="02020603050405020304" pitchFamily="18" charset="0"/>
                <a:cs typeface="Times New Roman" panose="02020603050405020304" pitchFamily="18" charset="0"/>
              </a:rPr>
              <a:t>results in </a:t>
            </a:r>
            <a:r>
              <a:rPr lang="en-US" sz="1350" i="1" dirty="0">
                <a:latin typeface="Times New Roman" panose="02020603050405020304" pitchFamily="18" charset="0"/>
                <a:cs typeface="Times New Roman" panose="02020603050405020304" pitchFamily="18" charset="0"/>
              </a:rPr>
              <a:t>I </a:t>
            </a:r>
            <a:r>
              <a:rPr lang="en-US" sz="1350" dirty="0">
                <a:latin typeface="Times New Roman" panose="02020603050405020304" pitchFamily="18" charset="0"/>
                <a:cs typeface="Times New Roman" panose="02020603050405020304" pitchFamily="18" charset="0"/>
              </a:rPr>
              <a:t>= 1 mA. Thus </a:t>
            </a:r>
            <a:r>
              <a:rPr lang="en-US" sz="1350" i="1" dirty="0">
                <a:latin typeface="Times New Roman" panose="02020603050405020304" pitchFamily="18" charset="0"/>
                <a:cs typeface="Times New Roman" panose="02020603050405020304" pitchFamily="18" charset="0"/>
              </a:rPr>
              <a:t>D</a:t>
            </a:r>
            <a:r>
              <a:rPr lang="en-US" sz="1350" baseline="-25000" dirty="0">
                <a:latin typeface="Times New Roman" panose="02020603050405020304" pitchFamily="18" charset="0"/>
                <a:cs typeface="Times New Roman" panose="02020603050405020304" pitchFamily="18" charset="0"/>
              </a:rPr>
              <a:t>1</a:t>
            </a:r>
            <a:r>
              <a:rPr lang="en-US" sz="1350" dirty="0">
                <a:latin typeface="Times New Roman" panose="02020603050405020304" pitchFamily="18" charset="0"/>
                <a:cs typeface="Times New Roman" panose="02020603050405020304" pitchFamily="18" charset="0"/>
              </a:rPr>
              <a:t> is conducting as originally assumed, and the final result is </a:t>
            </a:r>
            <a:r>
              <a:rPr lang="en-US" sz="1350" i="1" dirty="0">
                <a:latin typeface="Times New Roman" panose="02020603050405020304" pitchFamily="18" charset="0"/>
                <a:cs typeface="Times New Roman" panose="02020603050405020304" pitchFamily="18" charset="0"/>
              </a:rPr>
              <a:t>I </a:t>
            </a:r>
            <a:r>
              <a:rPr lang="en-US" sz="1350" dirty="0">
                <a:latin typeface="Times New Roman" panose="02020603050405020304" pitchFamily="18" charset="0"/>
                <a:cs typeface="Times New Roman" panose="02020603050405020304" pitchFamily="18" charset="0"/>
              </a:rPr>
              <a:t>= 1 </a:t>
            </a:r>
            <a:r>
              <a:rPr lang="it-IT" sz="1350" dirty="0">
                <a:latin typeface="Times New Roman" panose="02020603050405020304" pitchFamily="18" charset="0"/>
                <a:cs typeface="Times New Roman" panose="02020603050405020304" pitchFamily="18" charset="0"/>
              </a:rPr>
              <a:t>mA and </a:t>
            </a:r>
            <a:r>
              <a:rPr lang="it-IT" sz="1350" i="1" dirty="0">
                <a:latin typeface="Times New Roman" panose="02020603050405020304" pitchFamily="18" charset="0"/>
                <a:cs typeface="Times New Roman" panose="02020603050405020304" pitchFamily="18" charset="0"/>
              </a:rPr>
              <a:t>V </a:t>
            </a:r>
            <a:r>
              <a:rPr lang="it-IT" sz="1350" dirty="0">
                <a:latin typeface="Times New Roman" panose="02020603050405020304" pitchFamily="18" charset="0"/>
                <a:cs typeface="Times New Roman" panose="02020603050405020304" pitchFamily="18" charset="0"/>
              </a:rPr>
              <a:t>= 0 V.</a:t>
            </a:r>
            <a:endParaRPr lang="en-US" sz="135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30727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9699"/>
                                        </p:tgtEl>
                                        <p:attrNameLst>
                                          <p:attrName>style.visibility</p:attrName>
                                        </p:attrNameLst>
                                      </p:cBhvr>
                                      <p:to>
                                        <p:strVal val="visible"/>
                                      </p:to>
                                    </p:set>
                                    <p:animEffect transition="in" filter="fade">
                                      <p:cBhvr>
                                        <p:cTn id="7" dur="1000"/>
                                        <p:tgtEl>
                                          <p:spTgt spid="29699"/>
                                        </p:tgtEl>
                                      </p:cBhvr>
                                    </p:animEffect>
                                    <p:anim calcmode="lin" valueType="num">
                                      <p:cBhvr>
                                        <p:cTn id="8" dur="1000" fill="hold"/>
                                        <p:tgtEl>
                                          <p:spTgt spid="29699"/>
                                        </p:tgtEl>
                                        <p:attrNameLst>
                                          <p:attrName>ppt_x</p:attrName>
                                        </p:attrNameLst>
                                      </p:cBhvr>
                                      <p:tavLst>
                                        <p:tav tm="0">
                                          <p:val>
                                            <p:strVal val="#ppt_x"/>
                                          </p:val>
                                        </p:tav>
                                        <p:tav tm="100000">
                                          <p:val>
                                            <p:strVal val="#ppt_x"/>
                                          </p:val>
                                        </p:tav>
                                      </p:tavLst>
                                    </p:anim>
                                    <p:anim calcmode="lin" valueType="num">
                                      <p:cBhvr>
                                        <p:cTn id="9" dur="1000" fill="hold"/>
                                        <p:tgtEl>
                                          <p:spTgt spid="2969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29700"/>
                                        </p:tgtEl>
                                        <p:attrNameLst>
                                          <p:attrName>style.visibility</p:attrName>
                                        </p:attrNameLst>
                                      </p:cBhvr>
                                      <p:to>
                                        <p:strVal val="visible"/>
                                      </p:to>
                                    </p:set>
                                    <p:animEffect transition="in" filter="fade">
                                      <p:cBhvr>
                                        <p:cTn id="19" dur="1000"/>
                                        <p:tgtEl>
                                          <p:spTgt spid="29700"/>
                                        </p:tgtEl>
                                      </p:cBhvr>
                                    </p:animEffect>
                                    <p:anim calcmode="lin" valueType="num">
                                      <p:cBhvr>
                                        <p:cTn id="20" dur="1000" fill="hold"/>
                                        <p:tgtEl>
                                          <p:spTgt spid="29700"/>
                                        </p:tgtEl>
                                        <p:attrNameLst>
                                          <p:attrName>ppt_x</p:attrName>
                                        </p:attrNameLst>
                                      </p:cBhvr>
                                      <p:tavLst>
                                        <p:tav tm="0">
                                          <p:val>
                                            <p:strVal val="#ppt_x"/>
                                          </p:val>
                                        </p:tav>
                                        <p:tav tm="100000">
                                          <p:val>
                                            <p:strVal val="#ppt_x"/>
                                          </p:val>
                                        </p:tav>
                                      </p:tavLst>
                                    </p:anim>
                                    <p:anim calcmode="lin" valueType="num">
                                      <p:cBhvr>
                                        <p:cTn id="21" dur="1000" fill="hold"/>
                                        <p:tgtEl>
                                          <p:spTgt spid="2970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anim calcmode="lin" valueType="num">
                                      <p:cBhvr>
                                        <p:cTn id="27" dur="1000" fill="hold"/>
                                        <p:tgtEl>
                                          <p:spTgt spid="8"/>
                                        </p:tgtEl>
                                        <p:attrNameLst>
                                          <p:attrName>ppt_x</p:attrName>
                                        </p:attrNameLst>
                                      </p:cBhvr>
                                      <p:tavLst>
                                        <p:tav tm="0">
                                          <p:val>
                                            <p:strVal val="#ppt_x"/>
                                          </p:val>
                                        </p:tav>
                                        <p:tav tm="100000">
                                          <p:val>
                                            <p:strVal val="#ppt_x"/>
                                          </p:val>
                                        </p:tav>
                                      </p:tavLst>
                                    </p:anim>
                                    <p:anim calcmode="lin" valueType="num">
                                      <p:cBhvr>
                                        <p:cTn id="2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4.2 – Sol.</a:t>
            </a:r>
          </a:p>
        </p:txBody>
      </p:sp>
      <p:sp>
        <p:nvSpPr>
          <p:cNvPr id="4" name="Date Placeholder 3"/>
          <p:cNvSpPr>
            <a:spLocks noGrp="1"/>
          </p:cNvSpPr>
          <p:nvPr>
            <p:ph type="dt" sz="half" idx="10"/>
          </p:nvPr>
        </p:nvSpPr>
        <p:spPr/>
        <p:txBody>
          <a:bodyPr/>
          <a:lstStyle/>
          <a:p>
            <a:fld id="{1215AADF-28D5-4699-B2EF-5A56396DC849}" type="datetime1">
              <a:rPr lang="en-US" smtClean="0"/>
              <a:t>10/28/2017</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23</a:t>
            </a:fld>
            <a:endParaRPr lang="en-US"/>
          </a:p>
        </p:txBody>
      </p:sp>
      <p:pic>
        <p:nvPicPr>
          <p:cNvPr id="307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9199" y="2536970"/>
            <a:ext cx="1973346" cy="3048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1371600" y="2458522"/>
            <a:ext cx="4229100" cy="715581"/>
          </a:xfrm>
          <a:prstGeom prst="rect">
            <a:avLst/>
          </a:prstGeom>
        </p:spPr>
        <p:txBody>
          <a:bodyPr wrap="square">
            <a:spAutoFit/>
          </a:bodyPr>
          <a:lstStyle/>
          <a:p>
            <a:r>
              <a:rPr lang="en-US" sz="1350" dirty="0"/>
              <a:t>For the circuit in Fig. 4.6(b), if we assume that both diodes are conducting, then </a:t>
            </a:r>
            <a:r>
              <a:rPr lang="en-US" sz="1350" i="1" dirty="0"/>
              <a:t>V</a:t>
            </a:r>
            <a:r>
              <a:rPr lang="en-US" sz="1350" i="1" baseline="-25000" dirty="0"/>
              <a:t>B</a:t>
            </a:r>
            <a:r>
              <a:rPr lang="en-US" sz="1350" i="1" dirty="0"/>
              <a:t> </a:t>
            </a:r>
            <a:r>
              <a:rPr lang="en-US" sz="1350" dirty="0"/>
              <a:t>= 0 and </a:t>
            </a:r>
            <a:r>
              <a:rPr lang="en-US" sz="1350" i="1" dirty="0"/>
              <a:t>V </a:t>
            </a:r>
            <a:r>
              <a:rPr lang="en-US" sz="1350" dirty="0"/>
              <a:t>= 0. The current in </a:t>
            </a:r>
            <a:r>
              <a:rPr lang="en-US" sz="1350" i="1" dirty="0"/>
              <a:t>D</a:t>
            </a:r>
            <a:r>
              <a:rPr lang="en-US" sz="1350" baseline="-25000" dirty="0"/>
              <a:t>2</a:t>
            </a:r>
            <a:r>
              <a:rPr lang="en-US" sz="1350" dirty="0"/>
              <a:t> is obtained from</a:t>
            </a:r>
          </a:p>
        </p:txBody>
      </p:sp>
      <p:pic>
        <p:nvPicPr>
          <p:cNvPr id="307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476" y="2958713"/>
            <a:ext cx="1637348" cy="384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1385047" y="3294541"/>
            <a:ext cx="1912127" cy="300082"/>
          </a:xfrm>
          <a:prstGeom prst="rect">
            <a:avLst/>
          </a:prstGeom>
        </p:spPr>
        <p:txBody>
          <a:bodyPr wrap="none">
            <a:spAutoFit/>
          </a:bodyPr>
          <a:lstStyle/>
          <a:p>
            <a:r>
              <a:rPr lang="en-US" sz="1350" dirty="0"/>
              <a:t>The node equation at B is</a:t>
            </a:r>
          </a:p>
        </p:txBody>
      </p:sp>
      <p:pic>
        <p:nvPicPr>
          <p:cNvPr id="307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06065" y="3591816"/>
            <a:ext cx="1360170"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1408579" y="4077592"/>
            <a:ext cx="4306421" cy="715581"/>
          </a:xfrm>
          <a:prstGeom prst="rect">
            <a:avLst/>
          </a:prstGeom>
        </p:spPr>
        <p:txBody>
          <a:bodyPr wrap="square">
            <a:spAutoFit/>
          </a:bodyPr>
          <a:lstStyle/>
          <a:p>
            <a:r>
              <a:rPr lang="en-US" sz="1350" dirty="0"/>
              <a:t>which yields </a:t>
            </a:r>
            <a:r>
              <a:rPr lang="en-US" sz="1350" i="1" dirty="0"/>
              <a:t>I </a:t>
            </a:r>
            <a:r>
              <a:rPr lang="en-US" sz="1350" dirty="0"/>
              <a:t>= −1 mA. Since this is not possible, our original assumption is </a:t>
            </a:r>
            <a:r>
              <a:rPr lang="en-US" sz="1350" i="1" dirty="0"/>
              <a:t>not </a:t>
            </a:r>
            <a:r>
              <a:rPr lang="en-US" sz="1350" dirty="0"/>
              <a:t>correct. We start again, assuming that </a:t>
            </a:r>
            <a:r>
              <a:rPr lang="en-US" sz="1350" i="1" dirty="0"/>
              <a:t>D</a:t>
            </a:r>
            <a:r>
              <a:rPr lang="en-US" sz="1350" baseline="-25000" dirty="0"/>
              <a:t>1</a:t>
            </a:r>
            <a:r>
              <a:rPr lang="en-US" sz="1350" dirty="0"/>
              <a:t> is off and </a:t>
            </a:r>
            <a:r>
              <a:rPr lang="en-US" sz="1350" i="1" dirty="0"/>
              <a:t>D</a:t>
            </a:r>
            <a:r>
              <a:rPr lang="en-US" sz="1350" baseline="-25000" dirty="0"/>
              <a:t>2</a:t>
            </a:r>
            <a:r>
              <a:rPr lang="en-US" sz="1350" dirty="0"/>
              <a:t> is on. The current </a:t>
            </a:r>
            <a:r>
              <a:rPr lang="en-US" sz="1350" i="1" dirty="0"/>
              <a:t>I</a:t>
            </a:r>
            <a:r>
              <a:rPr lang="en-US" sz="1350" i="1" baseline="-25000" dirty="0"/>
              <a:t>D</a:t>
            </a:r>
            <a:r>
              <a:rPr lang="en-US" sz="1350" baseline="-25000" dirty="0"/>
              <a:t>2</a:t>
            </a:r>
            <a:r>
              <a:rPr lang="en-US" sz="1350" dirty="0"/>
              <a:t> is given by</a:t>
            </a:r>
          </a:p>
        </p:txBody>
      </p:sp>
      <p:pic>
        <p:nvPicPr>
          <p:cNvPr id="3072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4601" y="4771397"/>
            <a:ext cx="1790224" cy="356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1408579" y="5220361"/>
            <a:ext cx="2041906" cy="300082"/>
          </a:xfrm>
          <a:prstGeom prst="rect">
            <a:avLst/>
          </a:prstGeom>
        </p:spPr>
        <p:txBody>
          <a:bodyPr wrap="none">
            <a:spAutoFit/>
          </a:bodyPr>
          <a:lstStyle/>
          <a:p>
            <a:r>
              <a:rPr lang="en-US" sz="1350" dirty="0"/>
              <a:t>and the voltage at node B is</a:t>
            </a:r>
          </a:p>
        </p:txBody>
      </p:sp>
      <p:pic>
        <p:nvPicPr>
          <p:cNvPr id="30726"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20589" y="5501679"/>
            <a:ext cx="2131123" cy="265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1385047" y="5795918"/>
            <a:ext cx="6079331" cy="300082"/>
          </a:xfrm>
          <a:prstGeom prst="rect">
            <a:avLst/>
          </a:prstGeom>
        </p:spPr>
        <p:txBody>
          <a:bodyPr wrap="square">
            <a:spAutoFit/>
          </a:bodyPr>
          <a:lstStyle/>
          <a:p>
            <a:r>
              <a:rPr lang="en-US" sz="1350" dirty="0"/>
              <a:t>Thus </a:t>
            </a:r>
            <a:r>
              <a:rPr lang="en-US" sz="1350" i="1" dirty="0"/>
              <a:t>D</a:t>
            </a:r>
            <a:r>
              <a:rPr lang="en-US" sz="1350" baseline="-25000" dirty="0"/>
              <a:t>1 </a:t>
            </a:r>
            <a:r>
              <a:rPr lang="en-US" sz="1350" dirty="0"/>
              <a:t>is reverse biased as assumed, and the final result is </a:t>
            </a:r>
            <a:r>
              <a:rPr lang="en-US" sz="1350" i="1" dirty="0"/>
              <a:t>I </a:t>
            </a:r>
            <a:r>
              <a:rPr lang="en-US" sz="1350" dirty="0"/>
              <a:t>= 0 and </a:t>
            </a:r>
            <a:r>
              <a:rPr lang="en-US" sz="1350" i="1" dirty="0"/>
              <a:t>V </a:t>
            </a:r>
            <a:r>
              <a:rPr lang="en-US" sz="1350" dirty="0"/>
              <a:t>= 3.3 V.</a:t>
            </a:r>
          </a:p>
        </p:txBody>
      </p:sp>
    </p:spTree>
    <p:extLst>
      <p:ext uri="{BB962C8B-B14F-4D97-AF65-F5344CB8AC3E}">
        <p14:creationId xmlns:p14="http://schemas.microsoft.com/office/powerpoint/2010/main" val="3721357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0724"/>
                                        </p:tgtEl>
                                        <p:attrNameLst>
                                          <p:attrName>style.visibility</p:attrName>
                                        </p:attrNameLst>
                                      </p:cBhvr>
                                      <p:to>
                                        <p:strVal val="visible"/>
                                      </p:to>
                                    </p:set>
                                    <p:animEffect transition="in" filter="fade">
                                      <p:cBhvr>
                                        <p:cTn id="12" dur="1000"/>
                                        <p:tgtEl>
                                          <p:spTgt spid="30724"/>
                                        </p:tgtEl>
                                      </p:cBhvr>
                                    </p:animEffect>
                                    <p:anim calcmode="lin" valueType="num">
                                      <p:cBhvr>
                                        <p:cTn id="13" dur="1000" fill="hold"/>
                                        <p:tgtEl>
                                          <p:spTgt spid="30724"/>
                                        </p:tgtEl>
                                        <p:attrNameLst>
                                          <p:attrName>ppt_x</p:attrName>
                                        </p:attrNameLst>
                                      </p:cBhvr>
                                      <p:tavLst>
                                        <p:tav tm="0">
                                          <p:val>
                                            <p:strVal val="#ppt_x"/>
                                          </p:val>
                                        </p:tav>
                                        <p:tav tm="100000">
                                          <p:val>
                                            <p:strVal val="#ppt_x"/>
                                          </p:val>
                                        </p:tav>
                                      </p:tavLst>
                                    </p:anim>
                                    <p:anim calcmode="lin" valueType="num">
                                      <p:cBhvr>
                                        <p:cTn id="14" dur="1000" fill="hold"/>
                                        <p:tgtEl>
                                          <p:spTgt spid="3072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0725"/>
                                        </p:tgtEl>
                                        <p:attrNameLst>
                                          <p:attrName>style.visibility</p:attrName>
                                        </p:attrNameLst>
                                      </p:cBhvr>
                                      <p:to>
                                        <p:strVal val="visible"/>
                                      </p:to>
                                    </p:set>
                                    <p:animEffect transition="in" filter="fade">
                                      <p:cBhvr>
                                        <p:cTn id="26" dur="1000"/>
                                        <p:tgtEl>
                                          <p:spTgt spid="30725"/>
                                        </p:tgtEl>
                                      </p:cBhvr>
                                    </p:animEffect>
                                    <p:anim calcmode="lin" valueType="num">
                                      <p:cBhvr>
                                        <p:cTn id="27" dur="1000" fill="hold"/>
                                        <p:tgtEl>
                                          <p:spTgt spid="30725"/>
                                        </p:tgtEl>
                                        <p:attrNameLst>
                                          <p:attrName>ppt_x</p:attrName>
                                        </p:attrNameLst>
                                      </p:cBhvr>
                                      <p:tavLst>
                                        <p:tav tm="0">
                                          <p:val>
                                            <p:strVal val="#ppt_x"/>
                                          </p:val>
                                        </p:tav>
                                        <p:tav tm="100000">
                                          <p:val>
                                            <p:strVal val="#ppt_x"/>
                                          </p:val>
                                        </p:tav>
                                      </p:tavLst>
                                    </p:anim>
                                    <p:anim calcmode="lin" valueType="num">
                                      <p:cBhvr>
                                        <p:cTn id="28" dur="1000" fill="hold"/>
                                        <p:tgtEl>
                                          <p:spTgt spid="30725"/>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anim calcmode="lin" valueType="num">
                                      <p:cBhvr>
                                        <p:cTn id="34" dur="1000" fill="hold"/>
                                        <p:tgtEl>
                                          <p:spTgt spid="9"/>
                                        </p:tgtEl>
                                        <p:attrNameLst>
                                          <p:attrName>ppt_x</p:attrName>
                                        </p:attrNameLst>
                                      </p:cBhvr>
                                      <p:tavLst>
                                        <p:tav tm="0">
                                          <p:val>
                                            <p:strVal val="#ppt_x"/>
                                          </p:val>
                                        </p:tav>
                                        <p:tav tm="100000">
                                          <p:val>
                                            <p:strVal val="#ppt_x"/>
                                          </p:val>
                                        </p:tav>
                                      </p:tavLst>
                                    </p:anim>
                                    <p:anim calcmode="lin" valueType="num">
                                      <p:cBhvr>
                                        <p:cTn id="35" dur="1000" fill="hold"/>
                                        <p:tgtEl>
                                          <p:spTgt spid="9"/>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0726"/>
                                        </p:tgtEl>
                                        <p:attrNameLst>
                                          <p:attrName>style.visibility</p:attrName>
                                        </p:attrNameLst>
                                      </p:cBhvr>
                                      <p:to>
                                        <p:strVal val="visible"/>
                                      </p:to>
                                    </p:set>
                                    <p:animEffect transition="in" filter="fade">
                                      <p:cBhvr>
                                        <p:cTn id="38" dur="1000"/>
                                        <p:tgtEl>
                                          <p:spTgt spid="30726"/>
                                        </p:tgtEl>
                                      </p:cBhvr>
                                    </p:animEffect>
                                    <p:anim calcmode="lin" valueType="num">
                                      <p:cBhvr>
                                        <p:cTn id="39" dur="1000" fill="hold"/>
                                        <p:tgtEl>
                                          <p:spTgt spid="30726"/>
                                        </p:tgtEl>
                                        <p:attrNameLst>
                                          <p:attrName>ppt_x</p:attrName>
                                        </p:attrNameLst>
                                      </p:cBhvr>
                                      <p:tavLst>
                                        <p:tav tm="0">
                                          <p:val>
                                            <p:strVal val="#ppt_x"/>
                                          </p:val>
                                        </p:tav>
                                        <p:tav tm="100000">
                                          <p:val>
                                            <p:strVal val="#ppt_x"/>
                                          </p:val>
                                        </p:tav>
                                      </p:tavLst>
                                    </p:anim>
                                    <p:anim calcmode="lin" valueType="num">
                                      <p:cBhvr>
                                        <p:cTn id="40" dur="1000" fill="hold"/>
                                        <p:tgtEl>
                                          <p:spTgt spid="30726"/>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fade">
                                      <p:cBhvr>
                                        <p:cTn id="45" dur="1000"/>
                                        <p:tgtEl>
                                          <p:spTgt spid="10"/>
                                        </p:tgtEl>
                                      </p:cBhvr>
                                    </p:animEffect>
                                    <p:anim calcmode="lin" valueType="num">
                                      <p:cBhvr>
                                        <p:cTn id="46" dur="1000" fill="hold"/>
                                        <p:tgtEl>
                                          <p:spTgt spid="10"/>
                                        </p:tgtEl>
                                        <p:attrNameLst>
                                          <p:attrName>ppt_x</p:attrName>
                                        </p:attrNameLst>
                                      </p:cBhvr>
                                      <p:tavLst>
                                        <p:tav tm="0">
                                          <p:val>
                                            <p:strVal val="#ppt_x"/>
                                          </p:val>
                                        </p:tav>
                                        <p:tav tm="100000">
                                          <p:val>
                                            <p:strVal val="#ppt_x"/>
                                          </p:val>
                                        </p:tav>
                                      </p:tavLst>
                                    </p:anim>
                                    <p:anim calcmode="lin" valueType="num">
                                      <p:cBhvr>
                                        <p:cTn id="4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p:txBody>
          <a:bodyPr/>
          <a:lstStyle/>
          <a:p>
            <a:pPr eaLnBrk="1" hangingPunct="1"/>
            <a:r>
              <a:rPr lang="en-US" sz="2400"/>
              <a:t>4.2. Terminal Characteristics</a:t>
            </a:r>
            <a:br>
              <a:rPr lang="en-US" sz="2400"/>
            </a:br>
            <a:r>
              <a:rPr lang="en-US" sz="2400"/>
              <a:t>of Junction Diodes</a:t>
            </a:r>
          </a:p>
        </p:txBody>
      </p:sp>
      <mc:AlternateContent xmlns:mc="http://schemas.openxmlformats.org/markup-compatibility/2006" xmlns:a14="http://schemas.microsoft.com/office/drawing/2010/main">
        <mc:Choice Requires="a14">
          <p:sp>
            <p:nvSpPr>
              <p:cNvPr id="17412" name="Rectangle 3"/>
              <p:cNvSpPr>
                <a:spLocks noGrp="1" noChangeArrowheads="1"/>
              </p:cNvSpPr>
              <p:nvPr>
                <p:ph sz="half" idx="1"/>
              </p:nvPr>
            </p:nvSpPr>
            <p:spPr/>
            <p:txBody>
              <a:bodyPr>
                <a:normAutofit fontScale="92500" lnSpcReduction="10000"/>
              </a:bodyPr>
              <a:lstStyle/>
              <a:p>
                <a:pPr eaLnBrk="1" hangingPunct="1"/>
                <a:r>
                  <a:rPr lang="en-US" dirty="0" smtClean="0">
                    <a:solidFill>
                      <a:srgbClr val="FF0000"/>
                    </a:solidFill>
                  </a:rPr>
                  <a:t>Most common implementation</a:t>
                </a:r>
                <a:r>
                  <a:rPr lang="en-US" dirty="0" smtClean="0"/>
                  <a:t> of a diode utilizes </a:t>
                </a:r>
                <a:r>
                  <a:rPr lang="en-US" dirty="0" err="1" smtClean="0"/>
                  <a:t>pn</a:t>
                </a:r>
                <a:r>
                  <a:rPr lang="en-US" dirty="0" smtClean="0"/>
                  <a:t> junction.</a:t>
                </a:r>
              </a:p>
              <a:p>
                <a:pPr eaLnBrk="1" hangingPunct="1"/>
                <a:r>
                  <a:rPr lang="en-US" i="1" dirty="0" smtClean="0"/>
                  <a:t>I-V</a:t>
                </a:r>
                <a:r>
                  <a:rPr lang="en-US" dirty="0" smtClean="0"/>
                  <a:t> curve consists of </a:t>
                </a:r>
                <a:r>
                  <a:rPr lang="en-US" dirty="0" smtClean="0">
                    <a:solidFill>
                      <a:srgbClr val="FF0000"/>
                    </a:solidFill>
                  </a:rPr>
                  <a:t>three characteristic regions</a:t>
                </a:r>
              </a:p>
              <a:p>
                <a:pPr lvl="1" eaLnBrk="1" hangingPunct="1"/>
                <a:r>
                  <a:rPr lang="en-US" sz="2100" dirty="0"/>
                  <a:t>forward bias: </a:t>
                </a:r>
                <a:r>
                  <a:rPr lang="en-US" sz="2100" i="1" dirty="0"/>
                  <a:t>v</a:t>
                </a:r>
                <a:r>
                  <a:rPr lang="en-US" sz="2100" dirty="0"/>
                  <a:t> &gt; 0</a:t>
                </a:r>
              </a:p>
              <a:p>
                <a:pPr lvl="1" eaLnBrk="1" hangingPunct="1"/>
                <a:r>
                  <a:rPr lang="en-US" sz="2100" dirty="0"/>
                  <a:t>reverse bias: </a:t>
                </a:r>
                <a:r>
                  <a:rPr lang="en-US" sz="2100" i="1" dirty="0"/>
                  <a:t>v</a:t>
                </a:r>
                <a:r>
                  <a:rPr lang="en-US" sz="2100" dirty="0"/>
                  <a:t> &lt; 0</a:t>
                </a:r>
              </a:p>
              <a:p>
                <a:pPr lvl="1" eaLnBrk="1" hangingPunct="1"/>
                <a:r>
                  <a:rPr lang="en-US" sz="2100" dirty="0"/>
                  <a:t>breakdown: </a:t>
                </a:r>
                <a:r>
                  <a:rPr lang="en-US" sz="2100" i="1" dirty="0"/>
                  <a:t>v</a:t>
                </a:r>
                <a:r>
                  <a:rPr lang="en-US" sz="2100" dirty="0"/>
                  <a:t> &lt; </a:t>
                </a:r>
                <a14:m>
                  <m:oMath xmlns:m="http://schemas.openxmlformats.org/officeDocument/2006/math">
                    <m:r>
                      <a:rPr lang="en-US" sz="2100" i="1">
                        <a:latin typeface="Cambria Math"/>
                      </a:rPr>
                      <m:t>−</m:t>
                    </m:r>
                    <m:sSub>
                      <m:sSubPr>
                        <m:ctrlPr>
                          <a:rPr lang="en-US" sz="2100" i="1">
                            <a:latin typeface="Cambria Math" panose="02040503050406030204" pitchFamily="18" charset="0"/>
                          </a:rPr>
                        </m:ctrlPr>
                      </m:sSubPr>
                      <m:e>
                        <m:r>
                          <a:rPr lang="en-US" sz="2100" i="1">
                            <a:latin typeface="Cambria Math"/>
                          </a:rPr>
                          <m:t>𝑉</m:t>
                        </m:r>
                      </m:e>
                      <m:sub>
                        <m:r>
                          <a:rPr lang="en-US" sz="2100" i="1">
                            <a:latin typeface="Cambria Math"/>
                          </a:rPr>
                          <m:t>𝑍𝐾</m:t>
                        </m:r>
                      </m:sub>
                    </m:sSub>
                  </m:oMath>
                </a14:m>
                <a:endParaRPr lang="en-US" sz="2100" dirty="0"/>
              </a:p>
            </p:txBody>
          </p:sp>
        </mc:Choice>
        <mc:Fallback xmlns="">
          <p:sp>
            <p:nvSpPr>
              <p:cNvPr id="17412" name="Rectangle 3"/>
              <p:cNvSpPr>
                <a:spLocks noGrp="1" noRot="1" noChangeAspect="1" noMove="1" noResize="1" noEditPoints="1" noAdjustHandles="1" noChangeArrowheads="1" noChangeShapeType="1" noTextEdit="1"/>
              </p:cNvSpPr>
              <p:nvPr>
                <p:ph sz="half" idx="1"/>
              </p:nvPr>
            </p:nvSpPr>
            <p:spPr>
              <a:blipFill rotWithShape="0">
                <a:blip r:embed="rId2"/>
                <a:stretch>
                  <a:fillRect l="-2737" t="-3357"/>
                </a:stretch>
              </a:blipFill>
            </p:spPr>
            <p:txBody>
              <a:bodyPr/>
              <a:lstStyle/>
              <a:p>
                <a:r>
                  <a:rPr lang="en-US">
                    <a:noFill/>
                  </a:rPr>
                  <a:t> </a:t>
                </a:r>
              </a:p>
            </p:txBody>
          </p:sp>
        </mc:Fallback>
      </mc:AlternateContent>
      <p:sp>
        <p:nvSpPr>
          <p:cNvPr id="17413" name="Rectangle 4"/>
          <p:cNvSpPr>
            <a:spLocks noGrp="1" noChangeArrowheads="1"/>
          </p:cNvSpPr>
          <p:nvPr>
            <p:ph sz="half" idx="2"/>
          </p:nvPr>
        </p:nvSpPr>
        <p:spPr/>
        <p:txBody>
          <a:bodyPr>
            <a:normAutofit fontScale="92500" lnSpcReduction="10000"/>
          </a:bodyPr>
          <a:lstStyle/>
          <a:p>
            <a:pPr eaLnBrk="1" hangingPunct="1"/>
            <a:endParaRPr lang="en-US" sz="1500"/>
          </a:p>
        </p:txBody>
      </p:sp>
      <p:sp>
        <p:nvSpPr>
          <p:cNvPr id="2" name="Date Placeholder 1"/>
          <p:cNvSpPr>
            <a:spLocks noGrp="1"/>
          </p:cNvSpPr>
          <p:nvPr>
            <p:ph type="dt" sz="half" idx="10"/>
          </p:nvPr>
        </p:nvSpPr>
        <p:spPr/>
        <p:txBody>
          <a:bodyPr/>
          <a:lstStyle/>
          <a:p>
            <a:fld id="{875966F1-78F5-4A36-A0AB-92DDB65957FB}" type="datetime1">
              <a:rPr lang="en-US" smtClean="0"/>
              <a:t>10/28/2017</a:t>
            </a:fld>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24</a:t>
            </a:fld>
            <a:endParaRPr lang="en-US"/>
          </a:p>
        </p:txBody>
      </p:sp>
      <p:pic>
        <p:nvPicPr>
          <p:cNvPr id="17414" name="Picture 7" descr="se04F0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1" y="2426494"/>
            <a:ext cx="3255169" cy="2611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0220" name="Oval 12"/>
          <p:cNvSpPr>
            <a:spLocks noChangeArrowheads="1"/>
          </p:cNvSpPr>
          <p:nvPr/>
        </p:nvSpPr>
        <p:spPr bwMode="auto">
          <a:xfrm>
            <a:off x="4686300" y="2426494"/>
            <a:ext cx="514350" cy="2628900"/>
          </a:xfrm>
          <a:prstGeom prst="ellipse">
            <a:avLst/>
          </a:prstGeom>
          <a:solidFill>
            <a:srgbClr val="FF0000">
              <a:alpha val="25098"/>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630221" name="Oval 13"/>
          <p:cNvSpPr>
            <a:spLocks noChangeArrowheads="1"/>
          </p:cNvSpPr>
          <p:nvPr/>
        </p:nvSpPr>
        <p:spPr bwMode="auto">
          <a:xfrm>
            <a:off x="6286500" y="2400300"/>
            <a:ext cx="1028700" cy="2628900"/>
          </a:xfrm>
          <a:prstGeom prst="ellipse">
            <a:avLst/>
          </a:prstGeom>
          <a:solidFill>
            <a:srgbClr val="3333FF">
              <a:alpha val="25098"/>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630222" name="Oval 14"/>
          <p:cNvSpPr>
            <a:spLocks noChangeArrowheads="1"/>
          </p:cNvSpPr>
          <p:nvPr/>
        </p:nvSpPr>
        <p:spPr bwMode="auto">
          <a:xfrm>
            <a:off x="5257800" y="2400300"/>
            <a:ext cx="1028700" cy="2628900"/>
          </a:xfrm>
          <a:prstGeom prst="ellipse">
            <a:avLst/>
          </a:prstGeom>
          <a:solidFill>
            <a:srgbClr val="FF9933">
              <a:alpha val="25098"/>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Tree>
    <p:extLst>
      <p:ext uri="{BB962C8B-B14F-4D97-AF65-F5344CB8AC3E}">
        <p14:creationId xmlns:p14="http://schemas.microsoft.com/office/powerpoint/2010/main" val="151641544"/>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2000"/>
                            </p:stCondLst>
                            <p:childTnLst>
                              <p:par>
                                <p:cTn id="5" presetID="10" presetClass="entr" presetSubtype="0" fill="hold" grpId="0" nodeType="afterEffect">
                                  <p:stCondLst>
                                    <p:cond delay="0"/>
                                  </p:stCondLst>
                                  <p:childTnLst>
                                    <p:set>
                                      <p:cBhvr>
                                        <p:cTn id="6" dur="1" fill="hold">
                                          <p:stCondLst>
                                            <p:cond delay="0"/>
                                          </p:stCondLst>
                                        </p:cTn>
                                        <p:tgtEl>
                                          <p:spTgt spid="1630221"/>
                                        </p:tgtEl>
                                        <p:attrNameLst>
                                          <p:attrName>style.visibility</p:attrName>
                                        </p:attrNameLst>
                                      </p:cBhvr>
                                      <p:to>
                                        <p:strVal val="visible"/>
                                      </p:to>
                                    </p:set>
                                    <p:animEffect transition="in" filter="fade">
                                      <p:cBhvr>
                                        <p:cTn id="7" dur="1000"/>
                                        <p:tgtEl>
                                          <p:spTgt spid="1630221"/>
                                        </p:tgtEl>
                                      </p:cBhvr>
                                    </p:animEffect>
                                  </p:childTnLst>
                                </p:cTn>
                              </p:par>
                            </p:childTnLst>
                          </p:cTn>
                        </p:par>
                        <p:par>
                          <p:cTn id="8" fill="hold" nodeType="afterGroup">
                            <p:stCondLst>
                              <p:cond delay="3000"/>
                            </p:stCondLst>
                            <p:childTnLst>
                              <p:par>
                                <p:cTn id="9" presetID="10" presetClass="exit" presetSubtype="0" fill="hold" grpId="1" nodeType="afterEffect">
                                  <p:stCondLst>
                                    <p:cond delay="0"/>
                                  </p:stCondLst>
                                  <p:childTnLst>
                                    <p:animEffect transition="out" filter="fade">
                                      <p:cBhvr>
                                        <p:cTn id="10" dur="1000"/>
                                        <p:tgtEl>
                                          <p:spTgt spid="1630221"/>
                                        </p:tgtEl>
                                      </p:cBhvr>
                                    </p:animEffect>
                                    <p:set>
                                      <p:cBhvr>
                                        <p:cTn id="11" dur="1" fill="hold">
                                          <p:stCondLst>
                                            <p:cond delay="999"/>
                                          </p:stCondLst>
                                        </p:cTn>
                                        <p:tgtEl>
                                          <p:spTgt spid="1630221"/>
                                        </p:tgtEl>
                                        <p:attrNameLst>
                                          <p:attrName>style.visibility</p:attrName>
                                        </p:attrNameLst>
                                      </p:cBhvr>
                                      <p:to>
                                        <p:strVal val="hidden"/>
                                      </p:to>
                                    </p:set>
                                  </p:childTnLst>
                                </p:cTn>
                              </p:par>
                            </p:childTnLst>
                          </p:cTn>
                        </p:par>
                        <p:par>
                          <p:cTn id="12" fill="hold" nodeType="afterGroup">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1630222"/>
                                        </p:tgtEl>
                                        <p:attrNameLst>
                                          <p:attrName>style.visibility</p:attrName>
                                        </p:attrNameLst>
                                      </p:cBhvr>
                                      <p:to>
                                        <p:strVal val="visible"/>
                                      </p:to>
                                    </p:set>
                                    <p:animEffect transition="in" filter="fade">
                                      <p:cBhvr>
                                        <p:cTn id="15" dur="1000"/>
                                        <p:tgtEl>
                                          <p:spTgt spid="1630222"/>
                                        </p:tgtEl>
                                      </p:cBhvr>
                                    </p:animEffect>
                                  </p:childTnLst>
                                </p:cTn>
                              </p:par>
                            </p:childTnLst>
                          </p:cTn>
                        </p:par>
                        <p:par>
                          <p:cTn id="16" fill="hold" nodeType="afterGroup">
                            <p:stCondLst>
                              <p:cond delay="5000"/>
                            </p:stCondLst>
                            <p:childTnLst>
                              <p:par>
                                <p:cTn id="17" presetID="10" presetClass="exit" presetSubtype="0" fill="hold" grpId="1" nodeType="afterEffect">
                                  <p:stCondLst>
                                    <p:cond delay="0"/>
                                  </p:stCondLst>
                                  <p:childTnLst>
                                    <p:animEffect transition="out" filter="fade">
                                      <p:cBhvr>
                                        <p:cTn id="18" dur="1000"/>
                                        <p:tgtEl>
                                          <p:spTgt spid="1630222"/>
                                        </p:tgtEl>
                                      </p:cBhvr>
                                    </p:animEffect>
                                    <p:set>
                                      <p:cBhvr>
                                        <p:cTn id="19" dur="1" fill="hold">
                                          <p:stCondLst>
                                            <p:cond delay="999"/>
                                          </p:stCondLst>
                                        </p:cTn>
                                        <p:tgtEl>
                                          <p:spTgt spid="1630222"/>
                                        </p:tgtEl>
                                        <p:attrNameLst>
                                          <p:attrName>style.visibility</p:attrName>
                                        </p:attrNameLst>
                                      </p:cBhvr>
                                      <p:to>
                                        <p:strVal val="hidden"/>
                                      </p:to>
                                    </p:set>
                                  </p:childTnLst>
                                </p:cTn>
                              </p:par>
                            </p:childTnLst>
                          </p:cTn>
                        </p:par>
                        <p:par>
                          <p:cTn id="20" fill="hold" nodeType="afterGroup">
                            <p:stCondLst>
                              <p:cond delay="6000"/>
                            </p:stCondLst>
                            <p:childTnLst>
                              <p:par>
                                <p:cTn id="21" presetID="10" presetClass="entr" presetSubtype="0" fill="hold" grpId="2" nodeType="afterEffect">
                                  <p:stCondLst>
                                    <p:cond delay="0"/>
                                  </p:stCondLst>
                                  <p:childTnLst>
                                    <p:set>
                                      <p:cBhvr>
                                        <p:cTn id="22" dur="1" fill="hold">
                                          <p:stCondLst>
                                            <p:cond delay="0"/>
                                          </p:stCondLst>
                                        </p:cTn>
                                        <p:tgtEl>
                                          <p:spTgt spid="1630220"/>
                                        </p:tgtEl>
                                        <p:attrNameLst>
                                          <p:attrName>style.visibility</p:attrName>
                                        </p:attrNameLst>
                                      </p:cBhvr>
                                      <p:to>
                                        <p:strVal val="visible"/>
                                      </p:to>
                                    </p:set>
                                    <p:animEffect transition="in" filter="fade">
                                      <p:cBhvr>
                                        <p:cTn id="23" dur="1000"/>
                                        <p:tgtEl>
                                          <p:spTgt spid="1630220"/>
                                        </p:tgtEl>
                                      </p:cBhvr>
                                    </p:animEffect>
                                  </p:childTnLst>
                                </p:cTn>
                              </p:par>
                            </p:childTnLst>
                          </p:cTn>
                        </p:par>
                        <p:par>
                          <p:cTn id="24" fill="hold" nodeType="afterGroup">
                            <p:stCondLst>
                              <p:cond delay="7000"/>
                            </p:stCondLst>
                            <p:childTnLst>
                              <p:par>
                                <p:cTn id="25" presetID="10" presetClass="exit" presetSubtype="0" fill="hold" grpId="3" nodeType="afterEffect">
                                  <p:stCondLst>
                                    <p:cond delay="0"/>
                                  </p:stCondLst>
                                  <p:childTnLst>
                                    <p:animEffect transition="out" filter="fade">
                                      <p:cBhvr>
                                        <p:cTn id="26" dur="1000"/>
                                        <p:tgtEl>
                                          <p:spTgt spid="1630220"/>
                                        </p:tgtEl>
                                      </p:cBhvr>
                                    </p:animEffect>
                                    <p:set>
                                      <p:cBhvr>
                                        <p:cTn id="27" dur="1" fill="hold">
                                          <p:stCondLst>
                                            <p:cond delay="999"/>
                                          </p:stCondLst>
                                        </p:cTn>
                                        <p:tgtEl>
                                          <p:spTgt spid="1630220"/>
                                        </p:tgtEl>
                                        <p:attrNameLst>
                                          <p:attrName>style.visibility</p:attrName>
                                        </p:attrNameLst>
                                      </p:cBhvr>
                                      <p:to>
                                        <p:strVal val="hidden"/>
                                      </p:to>
                                    </p:set>
                                  </p:childTnLst>
                                </p:cTn>
                              </p:par>
                            </p:childTnLst>
                          </p:cTn>
                        </p:par>
                        <p:par>
                          <p:cTn id="28" fill="hold" nodeType="afterGroup">
                            <p:stCondLst>
                              <p:cond delay="8000"/>
                            </p:stCondLst>
                            <p:childTnLst>
                              <p:par>
                                <p:cTn id="29" presetID="10" presetClass="entr" presetSubtype="0" fill="hold" grpId="2" nodeType="afterEffect">
                                  <p:stCondLst>
                                    <p:cond delay="0"/>
                                  </p:stCondLst>
                                  <p:childTnLst>
                                    <p:set>
                                      <p:cBhvr>
                                        <p:cTn id="30" dur="1" fill="hold">
                                          <p:stCondLst>
                                            <p:cond delay="0"/>
                                          </p:stCondLst>
                                        </p:cTn>
                                        <p:tgtEl>
                                          <p:spTgt spid="1630221"/>
                                        </p:tgtEl>
                                        <p:attrNameLst>
                                          <p:attrName>style.visibility</p:attrName>
                                        </p:attrNameLst>
                                      </p:cBhvr>
                                      <p:to>
                                        <p:strVal val="visible"/>
                                      </p:to>
                                    </p:set>
                                    <p:animEffect transition="in" filter="fade">
                                      <p:cBhvr>
                                        <p:cTn id="31" dur="1000"/>
                                        <p:tgtEl>
                                          <p:spTgt spid="1630221"/>
                                        </p:tgtEl>
                                      </p:cBhvr>
                                    </p:animEffect>
                                  </p:childTnLst>
                                </p:cTn>
                              </p:par>
                            </p:childTnLst>
                          </p:cTn>
                        </p:par>
                        <p:par>
                          <p:cTn id="32" fill="hold" nodeType="afterGroup">
                            <p:stCondLst>
                              <p:cond delay="9000"/>
                            </p:stCondLst>
                            <p:childTnLst>
                              <p:par>
                                <p:cTn id="33" presetID="10" presetClass="exit" presetSubtype="0" fill="hold" grpId="3" nodeType="afterEffect">
                                  <p:stCondLst>
                                    <p:cond delay="0"/>
                                  </p:stCondLst>
                                  <p:childTnLst>
                                    <p:animEffect transition="out" filter="fade">
                                      <p:cBhvr>
                                        <p:cTn id="34" dur="1000"/>
                                        <p:tgtEl>
                                          <p:spTgt spid="1630221"/>
                                        </p:tgtEl>
                                      </p:cBhvr>
                                    </p:animEffect>
                                    <p:set>
                                      <p:cBhvr>
                                        <p:cTn id="35" dur="1" fill="hold">
                                          <p:stCondLst>
                                            <p:cond delay="999"/>
                                          </p:stCondLst>
                                        </p:cTn>
                                        <p:tgtEl>
                                          <p:spTgt spid="1630221"/>
                                        </p:tgtEl>
                                        <p:attrNameLst>
                                          <p:attrName>style.visibility</p:attrName>
                                        </p:attrNameLst>
                                      </p:cBhvr>
                                      <p:to>
                                        <p:strVal val="hidden"/>
                                      </p:to>
                                    </p:set>
                                  </p:childTnLst>
                                </p:cTn>
                              </p:par>
                            </p:childTnLst>
                          </p:cTn>
                        </p:par>
                        <p:par>
                          <p:cTn id="36" fill="hold" nodeType="afterGroup">
                            <p:stCondLst>
                              <p:cond delay="10000"/>
                            </p:stCondLst>
                            <p:childTnLst>
                              <p:par>
                                <p:cTn id="37" presetID="10" presetClass="entr" presetSubtype="0" fill="hold" grpId="2" nodeType="afterEffect">
                                  <p:stCondLst>
                                    <p:cond delay="0"/>
                                  </p:stCondLst>
                                  <p:childTnLst>
                                    <p:set>
                                      <p:cBhvr>
                                        <p:cTn id="38" dur="1" fill="hold">
                                          <p:stCondLst>
                                            <p:cond delay="0"/>
                                          </p:stCondLst>
                                        </p:cTn>
                                        <p:tgtEl>
                                          <p:spTgt spid="1630222"/>
                                        </p:tgtEl>
                                        <p:attrNameLst>
                                          <p:attrName>style.visibility</p:attrName>
                                        </p:attrNameLst>
                                      </p:cBhvr>
                                      <p:to>
                                        <p:strVal val="visible"/>
                                      </p:to>
                                    </p:set>
                                    <p:animEffect transition="in" filter="fade">
                                      <p:cBhvr>
                                        <p:cTn id="39" dur="1000"/>
                                        <p:tgtEl>
                                          <p:spTgt spid="1630222"/>
                                        </p:tgtEl>
                                      </p:cBhvr>
                                    </p:animEffect>
                                  </p:childTnLst>
                                </p:cTn>
                              </p:par>
                            </p:childTnLst>
                          </p:cTn>
                        </p:par>
                        <p:par>
                          <p:cTn id="40" fill="hold" nodeType="afterGroup">
                            <p:stCondLst>
                              <p:cond delay="11000"/>
                            </p:stCondLst>
                            <p:childTnLst>
                              <p:par>
                                <p:cTn id="41" presetID="10" presetClass="exit" presetSubtype="0" fill="hold" grpId="3" nodeType="afterEffect">
                                  <p:stCondLst>
                                    <p:cond delay="0"/>
                                  </p:stCondLst>
                                  <p:childTnLst>
                                    <p:animEffect transition="out" filter="fade">
                                      <p:cBhvr>
                                        <p:cTn id="42" dur="1000"/>
                                        <p:tgtEl>
                                          <p:spTgt spid="1630222"/>
                                        </p:tgtEl>
                                      </p:cBhvr>
                                    </p:animEffect>
                                    <p:set>
                                      <p:cBhvr>
                                        <p:cTn id="43" dur="1" fill="hold">
                                          <p:stCondLst>
                                            <p:cond delay="999"/>
                                          </p:stCondLst>
                                        </p:cTn>
                                        <p:tgtEl>
                                          <p:spTgt spid="1630222"/>
                                        </p:tgtEl>
                                        <p:attrNameLst>
                                          <p:attrName>style.visibility</p:attrName>
                                        </p:attrNameLst>
                                      </p:cBhvr>
                                      <p:to>
                                        <p:strVal val="hidden"/>
                                      </p:to>
                                    </p:set>
                                  </p:childTnLst>
                                </p:cTn>
                              </p:par>
                            </p:childTnLst>
                          </p:cTn>
                        </p:par>
                        <p:par>
                          <p:cTn id="44" fill="hold">
                            <p:stCondLst>
                              <p:cond delay="12000"/>
                            </p:stCondLst>
                            <p:childTnLst>
                              <p:par>
                                <p:cTn id="45" presetID="10" presetClass="entr" presetSubtype="0" fill="hold" grpId="0" nodeType="afterEffect">
                                  <p:stCondLst>
                                    <p:cond delay="0"/>
                                  </p:stCondLst>
                                  <p:childTnLst>
                                    <p:set>
                                      <p:cBhvr>
                                        <p:cTn id="46" dur="1" fill="hold">
                                          <p:stCondLst>
                                            <p:cond delay="0"/>
                                          </p:stCondLst>
                                        </p:cTn>
                                        <p:tgtEl>
                                          <p:spTgt spid="1630220"/>
                                        </p:tgtEl>
                                        <p:attrNameLst>
                                          <p:attrName>style.visibility</p:attrName>
                                        </p:attrNameLst>
                                      </p:cBhvr>
                                      <p:to>
                                        <p:strVal val="visible"/>
                                      </p:to>
                                    </p:set>
                                    <p:animEffect transition="in" filter="fade">
                                      <p:cBhvr>
                                        <p:cTn id="47" dur="1000"/>
                                        <p:tgtEl>
                                          <p:spTgt spid="1630220"/>
                                        </p:tgtEl>
                                      </p:cBhvr>
                                    </p:animEffect>
                                  </p:childTnLst>
                                </p:cTn>
                              </p:par>
                            </p:childTnLst>
                          </p:cTn>
                        </p:par>
                        <p:par>
                          <p:cTn id="48" fill="hold">
                            <p:stCondLst>
                              <p:cond delay="13000"/>
                            </p:stCondLst>
                            <p:childTnLst>
                              <p:par>
                                <p:cTn id="49" presetID="10" presetClass="exit" presetSubtype="0" fill="hold" grpId="1" nodeType="afterEffect">
                                  <p:stCondLst>
                                    <p:cond delay="0"/>
                                  </p:stCondLst>
                                  <p:childTnLst>
                                    <p:animEffect transition="out" filter="fade">
                                      <p:cBhvr>
                                        <p:cTn id="50" dur="1000"/>
                                        <p:tgtEl>
                                          <p:spTgt spid="1630220"/>
                                        </p:tgtEl>
                                      </p:cBhvr>
                                    </p:animEffect>
                                    <p:set>
                                      <p:cBhvr>
                                        <p:cTn id="51" dur="1" fill="hold">
                                          <p:stCondLst>
                                            <p:cond delay="999"/>
                                          </p:stCondLst>
                                        </p:cTn>
                                        <p:tgtEl>
                                          <p:spTgt spid="16302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0220" grpId="0" animBg="1"/>
      <p:bldP spid="1630220" grpId="1" animBg="1"/>
      <p:bldP spid="1630220" grpId="2" animBg="1"/>
      <p:bldP spid="1630220" grpId="3" animBg="1"/>
      <p:bldP spid="1630221" grpId="0" animBg="1"/>
      <p:bldP spid="1630221" grpId="1" animBg="1"/>
      <p:bldP spid="1630221" grpId="2" animBg="1"/>
      <p:bldP spid="1630221" grpId="3" animBg="1"/>
      <p:bldP spid="1630222" grpId="0" animBg="1"/>
      <p:bldP spid="1630222" grpId="1" animBg="1"/>
      <p:bldP spid="1630222" grpId="2" animBg="1"/>
      <p:bldP spid="1630222" grpId="3"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a:xfrm>
            <a:off x="1771650" y="971550"/>
            <a:ext cx="5600700" cy="971550"/>
          </a:xfrm>
        </p:spPr>
        <p:txBody>
          <a:bodyPr/>
          <a:lstStyle/>
          <a:p>
            <a:pPr eaLnBrk="1" hangingPunct="1"/>
            <a:r>
              <a:rPr lang="en-US" sz="2400" dirty="0"/>
              <a:t>4.2.1. The Forward-Bias Region</a:t>
            </a:r>
          </a:p>
        </p:txBody>
      </p:sp>
      <p:sp>
        <p:nvSpPr>
          <p:cNvPr id="18436" name="Rectangle 4"/>
          <p:cNvSpPr>
            <a:spLocks noGrp="1" noChangeArrowheads="1"/>
          </p:cNvSpPr>
          <p:nvPr>
            <p:ph type="body" sz="half" idx="1"/>
          </p:nvPr>
        </p:nvSpPr>
        <p:spPr>
          <a:xfrm>
            <a:off x="914400" y="2057400"/>
            <a:ext cx="3810000" cy="4038600"/>
          </a:xfrm>
        </p:spPr>
        <p:txBody>
          <a:bodyPr>
            <a:normAutofit/>
          </a:bodyPr>
          <a:lstStyle/>
          <a:p>
            <a:pPr eaLnBrk="1" hangingPunct="1"/>
            <a:r>
              <a:rPr lang="en-US" sz="2000" dirty="0"/>
              <a:t>The </a:t>
            </a:r>
            <a:r>
              <a:rPr lang="en-US" sz="2000" dirty="0">
                <a:solidFill>
                  <a:srgbClr val="FF0000"/>
                </a:solidFill>
              </a:rPr>
              <a:t>forward-bias region</a:t>
            </a:r>
            <a:r>
              <a:rPr lang="en-US" sz="2000" dirty="0"/>
              <a:t> of operation is entered when </a:t>
            </a:r>
            <a:r>
              <a:rPr lang="en-US" sz="2000" i="1" dirty="0"/>
              <a:t>v</a:t>
            </a:r>
            <a:r>
              <a:rPr lang="en-US" sz="2000" dirty="0"/>
              <a:t> &gt; 0.</a:t>
            </a:r>
          </a:p>
          <a:p>
            <a:pPr eaLnBrk="1" hangingPunct="1"/>
            <a:r>
              <a:rPr lang="en-US" sz="2000" i="1" dirty="0">
                <a:solidFill>
                  <a:srgbClr val="FF0000"/>
                </a:solidFill>
              </a:rPr>
              <a:t>I-V</a:t>
            </a:r>
            <a:r>
              <a:rPr lang="en-US" sz="2000" dirty="0">
                <a:solidFill>
                  <a:srgbClr val="FF0000"/>
                </a:solidFill>
              </a:rPr>
              <a:t> relationship</a:t>
            </a:r>
            <a:r>
              <a:rPr lang="en-US" sz="2000" dirty="0"/>
              <a:t> is closely approximated by equations to right.</a:t>
            </a:r>
          </a:p>
        </p:txBody>
      </p:sp>
      <p:graphicFrame>
        <p:nvGraphicFramePr>
          <p:cNvPr id="18437" name="Object 6"/>
          <p:cNvGraphicFramePr>
            <a:graphicFrameLocks noGrp="1" noChangeAspect="1"/>
          </p:cNvGraphicFramePr>
          <p:nvPr>
            <p:ph sz="half" idx="2"/>
          </p:nvPr>
        </p:nvGraphicFramePr>
        <p:xfrm>
          <a:off x="4745038" y="1974850"/>
          <a:ext cx="3082925" cy="3625850"/>
        </p:xfrm>
        <a:graphic>
          <a:graphicData uri="http://schemas.openxmlformats.org/presentationml/2006/ole">
            <mc:AlternateContent xmlns:mc="http://schemas.openxmlformats.org/markup-compatibility/2006">
              <mc:Choice xmlns:v="urn:schemas-microsoft-com:vml" Requires="v">
                <p:oleObj spid="_x0000_s1055" name="Equation" r:id="rId4" imgW="1371600" imgH="1612900" progId="Equation.DSMT4">
                  <p:embed/>
                </p:oleObj>
              </mc:Choice>
              <mc:Fallback>
                <p:oleObj name="Equation" r:id="rId4" imgW="1371600" imgH="16129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45038" y="1974850"/>
                        <a:ext cx="3082925" cy="36258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Slide Number Placeholder 1"/>
          <p:cNvSpPr>
            <a:spLocks noGrp="1"/>
          </p:cNvSpPr>
          <p:nvPr>
            <p:ph type="sldNum" sz="quarter" idx="11"/>
          </p:nvPr>
        </p:nvSpPr>
        <p:spPr/>
        <p:txBody>
          <a:bodyPr/>
          <a:lstStyle/>
          <a:p>
            <a:pPr>
              <a:defRPr/>
            </a:pPr>
            <a:fld id="{ABEEFF7F-5A95-49AE-8F53-BC2EF76CBC23}" type="slidenum">
              <a:rPr lang="en-US" smtClean="0"/>
              <a:pPr>
                <a:defRPr/>
              </a:pPr>
              <a:t>25</a:t>
            </a:fld>
            <a:endParaRPr lang="en-US"/>
          </a:p>
        </p:txBody>
      </p:sp>
      <p:sp>
        <p:nvSpPr>
          <p:cNvPr id="18438" name="Line 9"/>
          <p:cNvSpPr>
            <a:spLocks noChangeShapeType="1"/>
          </p:cNvSpPr>
          <p:nvPr/>
        </p:nvSpPr>
        <p:spPr bwMode="auto">
          <a:xfrm flipV="1">
            <a:off x="2743200" y="5372100"/>
            <a:ext cx="2514600" cy="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18439" name="Text Box 8"/>
          <p:cNvSpPr txBox="1">
            <a:spLocks noChangeArrowheads="1"/>
          </p:cNvSpPr>
          <p:nvPr/>
        </p:nvSpPr>
        <p:spPr bwMode="auto">
          <a:xfrm>
            <a:off x="1257300" y="5086350"/>
            <a:ext cx="3200400" cy="830997"/>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Calibri" pitchFamily="34" charset="0"/>
              </a:defRPr>
            </a:lvl1pPr>
            <a:lvl2pPr marL="742950" indent="-285750" eaLnBrk="0" hangingPunct="0">
              <a:defRPr sz="1600">
                <a:solidFill>
                  <a:schemeClr val="tx1"/>
                </a:solidFill>
                <a:latin typeface="Calibri" pitchFamily="34" charset="0"/>
              </a:defRPr>
            </a:lvl2pPr>
            <a:lvl3pPr marL="1143000" indent="-228600" eaLnBrk="0" hangingPunct="0">
              <a:defRPr sz="1600">
                <a:solidFill>
                  <a:schemeClr val="tx1"/>
                </a:solidFill>
                <a:latin typeface="Calibri" pitchFamily="34" charset="0"/>
              </a:defRPr>
            </a:lvl3pPr>
            <a:lvl4pPr marL="1600200" indent="-228600" eaLnBrk="0" hangingPunct="0">
              <a:defRPr sz="1600">
                <a:solidFill>
                  <a:schemeClr val="tx1"/>
                </a:solidFill>
                <a:latin typeface="Calibri" pitchFamily="34" charset="0"/>
              </a:defRPr>
            </a:lvl4pPr>
            <a:lvl5pPr marL="2057400" indent="-228600" eaLnBrk="0" hangingPunct="0">
              <a:defRPr sz="1600">
                <a:solidFill>
                  <a:schemeClr val="tx1"/>
                </a:solidFill>
                <a:latin typeface="Calibri" pitchFamily="34" charset="0"/>
              </a:defRPr>
            </a:lvl5pPr>
            <a:lvl6pPr marL="2514600" indent="-228600" algn="r" eaLnBrk="0" fontAlgn="base" hangingPunct="0">
              <a:spcBef>
                <a:spcPct val="0"/>
              </a:spcBef>
              <a:spcAft>
                <a:spcPct val="0"/>
              </a:spcAft>
              <a:defRPr sz="1600">
                <a:solidFill>
                  <a:schemeClr val="tx1"/>
                </a:solidFill>
                <a:latin typeface="Calibri" pitchFamily="34" charset="0"/>
              </a:defRPr>
            </a:lvl6pPr>
            <a:lvl7pPr marL="2971800" indent="-228600" algn="r" eaLnBrk="0" fontAlgn="base" hangingPunct="0">
              <a:spcBef>
                <a:spcPct val="0"/>
              </a:spcBef>
              <a:spcAft>
                <a:spcPct val="0"/>
              </a:spcAft>
              <a:defRPr sz="1600">
                <a:solidFill>
                  <a:schemeClr val="tx1"/>
                </a:solidFill>
                <a:latin typeface="Calibri" pitchFamily="34" charset="0"/>
              </a:defRPr>
            </a:lvl7pPr>
            <a:lvl8pPr marL="3429000" indent="-228600" algn="r" eaLnBrk="0" fontAlgn="base" hangingPunct="0">
              <a:spcBef>
                <a:spcPct val="0"/>
              </a:spcBef>
              <a:spcAft>
                <a:spcPct val="0"/>
              </a:spcAft>
              <a:defRPr sz="1600">
                <a:solidFill>
                  <a:schemeClr val="tx1"/>
                </a:solidFill>
                <a:latin typeface="Calibri" pitchFamily="34" charset="0"/>
              </a:defRPr>
            </a:lvl8pPr>
            <a:lvl9pPr marL="3886200" indent="-228600" algn="r" eaLnBrk="0" fontAlgn="base" hangingPunct="0">
              <a:spcBef>
                <a:spcPct val="0"/>
              </a:spcBef>
              <a:spcAft>
                <a:spcPct val="0"/>
              </a:spcAft>
              <a:defRPr sz="1600">
                <a:solidFill>
                  <a:schemeClr val="tx1"/>
                </a:solidFill>
                <a:latin typeface="Calibri" pitchFamily="34" charset="0"/>
              </a:defRPr>
            </a:lvl9pPr>
          </a:lstStyle>
          <a:p>
            <a:pPr algn="ctr" eaLnBrk="1" hangingPunct="1">
              <a:spcBef>
                <a:spcPct val="50000"/>
              </a:spcBef>
            </a:pPr>
            <a:r>
              <a:rPr lang="en-US" sz="2400">
                <a:solidFill>
                  <a:srgbClr val="FF0000"/>
                </a:solidFill>
              </a:rPr>
              <a:t>(4.3) is a simplification suitable for large </a:t>
            </a:r>
            <a:r>
              <a:rPr lang="en-US" sz="2400" i="1">
                <a:solidFill>
                  <a:srgbClr val="FF0000"/>
                </a:solidFill>
              </a:rPr>
              <a:t>v</a:t>
            </a:r>
          </a:p>
        </p:txBody>
      </p:sp>
    </p:spTree>
    <p:extLst>
      <p:ext uri="{BB962C8B-B14F-4D97-AF65-F5344CB8AC3E}">
        <p14:creationId xmlns:p14="http://schemas.microsoft.com/office/powerpoint/2010/main" val="2122698366"/>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4"/>
          <p:cNvSpPr>
            <a:spLocks noGrp="1" noChangeArrowheads="1"/>
          </p:cNvSpPr>
          <p:nvPr>
            <p:ph type="title"/>
          </p:nvPr>
        </p:nvSpPr>
        <p:spPr>
          <a:xfrm>
            <a:off x="1771650" y="971550"/>
            <a:ext cx="5886450" cy="971550"/>
          </a:xfrm>
        </p:spPr>
        <p:txBody>
          <a:bodyPr/>
          <a:lstStyle/>
          <a:p>
            <a:pPr eaLnBrk="1" hangingPunct="1"/>
            <a:r>
              <a:rPr lang="en-US" sz="2400" dirty="0"/>
              <a:t>4.2.1. The Forward-Bias Region</a:t>
            </a:r>
          </a:p>
        </p:txBody>
      </p:sp>
      <p:sp>
        <p:nvSpPr>
          <p:cNvPr id="19460" name="Rectangle 3"/>
          <p:cNvSpPr>
            <a:spLocks noGrp="1" noChangeArrowheads="1"/>
          </p:cNvSpPr>
          <p:nvPr>
            <p:ph type="body" sz="half" idx="1"/>
          </p:nvPr>
        </p:nvSpPr>
        <p:spPr>
          <a:xfrm>
            <a:off x="990600" y="2097492"/>
            <a:ext cx="3886200" cy="4038600"/>
          </a:xfrm>
        </p:spPr>
        <p:txBody>
          <a:bodyPr>
            <a:normAutofit/>
          </a:bodyPr>
          <a:lstStyle/>
          <a:p>
            <a:pPr eaLnBrk="1" hangingPunct="1"/>
            <a:r>
              <a:rPr lang="en-US" sz="2000" dirty="0"/>
              <a:t>Equation (4.3) may be </a:t>
            </a:r>
            <a:r>
              <a:rPr lang="en-US" sz="2000" dirty="0">
                <a:solidFill>
                  <a:srgbClr val="FF0000"/>
                </a:solidFill>
              </a:rPr>
              <a:t>reversed</a:t>
            </a:r>
            <a:r>
              <a:rPr lang="en-US" sz="2000" dirty="0">
                <a:solidFill>
                  <a:srgbClr val="3333FF"/>
                </a:solidFill>
              </a:rPr>
              <a:t> </a:t>
            </a:r>
            <a:r>
              <a:rPr lang="en-US" sz="2000" dirty="0"/>
              <a:t>to yield (4.4).</a:t>
            </a:r>
          </a:p>
          <a:p>
            <a:pPr eaLnBrk="1" hangingPunct="1"/>
            <a:r>
              <a:rPr lang="en-US" sz="2000" dirty="0"/>
              <a:t>This relationship applies over as many as </a:t>
            </a:r>
            <a:r>
              <a:rPr lang="en-US" sz="2000" dirty="0">
                <a:solidFill>
                  <a:srgbClr val="FF0000"/>
                </a:solidFill>
              </a:rPr>
              <a:t>seven decades of current.</a:t>
            </a:r>
          </a:p>
        </p:txBody>
      </p:sp>
      <p:graphicFrame>
        <p:nvGraphicFramePr>
          <p:cNvPr id="19461" name="Object 6"/>
          <p:cNvGraphicFramePr>
            <a:graphicFrameLocks noGrp="1" noChangeAspect="1"/>
          </p:cNvGraphicFramePr>
          <p:nvPr>
            <p:ph sz="half" idx="2"/>
            <p:extLst>
              <p:ext uri="{D42A27DB-BD31-4B8C-83A1-F6EECF244321}">
                <p14:modId xmlns:p14="http://schemas.microsoft.com/office/powerpoint/2010/main" val="2605508018"/>
              </p:ext>
            </p:extLst>
          </p:nvPr>
        </p:nvGraphicFramePr>
        <p:xfrm>
          <a:off x="5334000" y="2743200"/>
          <a:ext cx="2803525" cy="1524000"/>
        </p:xfrm>
        <a:graphic>
          <a:graphicData uri="http://schemas.openxmlformats.org/presentationml/2006/ole">
            <mc:AlternateContent xmlns:mc="http://schemas.openxmlformats.org/markup-compatibility/2006">
              <mc:Choice xmlns:v="urn:schemas-microsoft-com:vml" Requires="v">
                <p:oleObj spid="_x0000_s2079" name="Equation" r:id="rId3" imgW="1167893" imgH="634725" progId="Equation.DSMT4">
                  <p:embed/>
                </p:oleObj>
              </mc:Choice>
              <mc:Fallback>
                <p:oleObj name="Equation" r:id="rId3" imgW="1167893" imgH="634725"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2743200"/>
                        <a:ext cx="2803525" cy="15240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Slide Number Placeholder 1"/>
          <p:cNvSpPr>
            <a:spLocks noGrp="1"/>
          </p:cNvSpPr>
          <p:nvPr>
            <p:ph type="sldNum" sz="quarter" idx="11"/>
          </p:nvPr>
        </p:nvSpPr>
        <p:spPr/>
        <p:txBody>
          <a:bodyPr/>
          <a:lstStyle/>
          <a:p>
            <a:pPr>
              <a:defRPr/>
            </a:pPr>
            <a:fld id="{ABEEFF7F-5A95-49AE-8F53-BC2EF76CBC23}" type="slidenum">
              <a:rPr lang="en-US" smtClean="0"/>
              <a:pPr>
                <a:defRPr/>
              </a:pPr>
              <a:t>26</a:t>
            </a:fld>
            <a:endParaRPr lang="en-US"/>
          </a:p>
        </p:txBody>
      </p:sp>
    </p:spTree>
    <p:extLst>
      <p:ext uri="{BB962C8B-B14F-4D97-AF65-F5344CB8AC3E}">
        <p14:creationId xmlns:p14="http://schemas.microsoft.com/office/powerpoint/2010/main" val="1853507370"/>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8"/>
          <p:cNvSpPr>
            <a:spLocks noGrp="1" noChangeArrowheads="1"/>
          </p:cNvSpPr>
          <p:nvPr>
            <p:ph type="title"/>
          </p:nvPr>
        </p:nvSpPr>
        <p:spPr>
          <a:xfrm>
            <a:off x="1143000" y="762000"/>
            <a:ext cx="3096419" cy="914400"/>
          </a:xfrm>
        </p:spPr>
        <p:txBody>
          <a:bodyPr>
            <a:normAutofit/>
          </a:bodyPr>
          <a:lstStyle/>
          <a:p>
            <a:pPr eaLnBrk="1" hangingPunct="1"/>
            <a:r>
              <a:rPr lang="en-US" sz="2400" dirty="0"/>
              <a:t>4.2.1. </a:t>
            </a:r>
            <a:r>
              <a:rPr lang="en-US" sz="2400" dirty="0" smtClean="0"/>
              <a:t>The Forward-Bias</a:t>
            </a:r>
            <a:r>
              <a:rPr lang="en-US" sz="2400" dirty="0"/>
              <a:t/>
            </a:r>
            <a:br>
              <a:rPr lang="en-US" sz="2400" dirty="0"/>
            </a:br>
            <a:r>
              <a:rPr lang="en-US" sz="2400" dirty="0"/>
              <a:t>Region</a:t>
            </a:r>
          </a:p>
        </p:txBody>
      </p:sp>
      <p:sp>
        <p:nvSpPr>
          <p:cNvPr id="20484" name="Rectangle 5"/>
          <p:cNvSpPr>
            <a:spLocks noGrp="1" noChangeArrowheads="1"/>
          </p:cNvSpPr>
          <p:nvPr>
            <p:ph type="body" sz="half" idx="1"/>
          </p:nvPr>
        </p:nvSpPr>
        <p:spPr>
          <a:xfrm>
            <a:off x="850282" y="2061633"/>
            <a:ext cx="3932856" cy="4038600"/>
          </a:xfrm>
        </p:spPr>
        <p:txBody>
          <a:bodyPr/>
          <a:lstStyle/>
          <a:p>
            <a:pPr eaLnBrk="1" hangingPunct="1"/>
            <a:r>
              <a:rPr lang="en-US" sz="2100" b="1" dirty="0">
                <a:solidFill>
                  <a:srgbClr val="FF0000"/>
                </a:solidFill>
              </a:rPr>
              <a:t>Q:</a:t>
            </a:r>
            <a:r>
              <a:rPr lang="en-US" sz="2100" dirty="0">
                <a:solidFill>
                  <a:srgbClr val="FF0000"/>
                </a:solidFill>
              </a:rPr>
              <a:t> </a:t>
            </a:r>
            <a:r>
              <a:rPr lang="en-US" sz="2100" dirty="0"/>
              <a:t>What is the relative </a:t>
            </a:r>
            <a:r>
              <a:rPr lang="en-US" sz="2100" dirty="0">
                <a:solidFill>
                  <a:srgbClr val="FF0000"/>
                </a:solidFill>
              </a:rPr>
              <a:t>effect of current flow (</a:t>
            </a:r>
            <a:r>
              <a:rPr lang="en-US" sz="2100" i="1" dirty="0" err="1">
                <a:solidFill>
                  <a:srgbClr val="FF0000"/>
                </a:solidFill>
              </a:rPr>
              <a:t>i</a:t>
            </a:r>
            <a:r>
              <a:rPr lang="en-US" sz="2100" dirty="0">
                <a:solidFill>
                  <a:srgbClr val="FF0000"/>
                </a:solidFill>
              </a:rPr>
              <a:t>) </a:t>
            </a:r>
            <a:r>
              <a:rPr lang="en-US" sz="2100" dirty="0"/>
              <a:t>on forward biasing voltage (</a:t>
            </a:r>
            <a:r>
              <a:rPr lang="en-US" sz="2100" i="1" dirty="0"/>
              <a:t>v</a:t>
            </a:r>
            <a:r>
              <a:rPr lang="en-US" sz="2100" dirty="0"/>
              <a:t>)?</a:t>
            </a:r>
          </a:p>
          <a:p>
            <a:pPr eaLnBrk="1" hangingPunct="1"/>
            <a:r>
              <a:rPr lang="en-US" sz="2100" b="1" dirty="0">
                <a:solidFill>
                  <a:srgbClr val="008000"/>
                </a:solidFill>
              </a:rPr>
              <a:t>A:</a:t>
            </a:r>
            <a:r>
              <a:rPr lang="en-US" sz="2100" dirty="0"/>
              <a:t> Very </a:t>
            </a:r>
            <a:r>
              <a:rPr lang="en-US" sz="2100" dirty="0">
                <a:solidFill>
                  <a:srgbClr val="FF0000"/>
                </a:solidFill>
              </a:rPr>
              <a:t>small.</a:t>
            </a:r>
          </a:p>
          <a:p>
            <a:pPr lvl="1" eaLnBrk="1" hangingPunct="1"/>
            <a:r>
              <a:rPr lang="en-US" sz="2100" dirty="0"/>
              <a:t>10x change in </a:t>
            </a:r>
            <a:r>
              <a:rPr lang="en-US" sz="2100" i="1" dirty="0" err="1"/>
              <a:t>i</a:t>
            </a:r>
            <a:r>
              <a:rPr lang="en-US" sz="2100" dirty="0"/>
              <a:t>, effects 60</a:t>
            </a:r>
            <a:r>
              <a:rPr lang="en-US" sz="2100" i="1" dirty="0">
                <a:solidFill>
                  <a:srgbClr val="FF0000"/>
                </a:solidFill>
              </a:rPr>
              <a:t>mV</a:t>
            </a:r>
            <a:r>
              <a:rPr lang="en-US" sz="2100" dirty="0"/>
              <a:t> change in </a:t>
            </a:r>
            <a:r>
              <a:rPr lang="en-US" sz="2100" i="1" dirty="0"/>
              <a:t>v</a:t>
            </a:r>
            <a:r>
              <a:rPr lang="en-US" sz="2100" dirty="0"/>
              <a:t>.</a:t>
            </a:r>
          </a:p>
        </p:txBody>
      </p:sp>
      <p:graphicFrame>
        <p:nvGraphicFramePr>
          <p:cNvPr id="20485" name="Object 7"/>
          <p:cNvGraphicFramePr>
            <a:graphicFrameLocks noGrp="1" noChangeAspect="1"/>
          </p:cNvGraphicFramePr>
          <p:nvPr>
            <p:ph sz="half" idx="2"/>
          </p:nvPr>
        </p:nvGraphicFramePr>
        <p:xfrm>
          <a:off x="4783138" y="1085850"/>
          <a:ext cx="2989262" cy="4751388"/>
        </p:xfrm>
        <a:graphic>
          <a:graphicData uri="http://schemas.openxmlformats.org/presentationml/2006/ole">
            <mc:AlternateContent xmlns:mc="http://schemas.openxmlformats.org/markup-compatibility/2006">
              <mc:Choice xmlns:v="urn:schemas-microsoft-com:vml" Requires="v">
                <p:oleObj spid="_x0000_s3102" name="Equation" r:id="rId3" imgW="1422400" imgH="2260600" progId="Equation.DSMT4">
                  <p:embed/>
                </p:oleObj>
              </mc:Choice>
              <mc:Fallback>
                <p:oleObj name="Equation" r:id="rId3" imgW="1422400" imgH="22606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3138" y="1085850"/>
                        <a:ext cx="2989262" cy="4751388"/>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76200" cmpd="sng">
                            <a:solidFill>
                              <a:srgbClr val="FFFFCC"/>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Slide Number Placeholder 1"/>
          <p:cNvSpPr>
            <a:spLocks noGrp="1"/>
          </p:cNvSpPr>
          <p:nvPr>
            <p:ph type="sldNum" sz="quarter" idx="11"/>
          </p:nvPr>
        </p:nvSpPr>
        <p:spPr/>
        <p:txBody>
          <a:bodyPr/>
          <a:lstStyle/>
          <a:p>
            <a:pPr>
              <a:defRPr/>
            </a:pPr>
            <a:fld id="{ABEEFF7F-5A95-49AE-8F53-BC2EF76CBC23}" type="slidenum">
              <a:rPr lang="en-US" smtClean="0"/>
              <a:pPr>
                <a:defRPr/>
              </a:pPr>
              <a:t>27</a:t>
            </a:fld>
            <a:endParaRPr lang="en-US"/>
          </a:p>
        </p:txBody>
      </p:sp>
    </p:spTree>
    <p:extLst>
      <p:ext uri="{BB962C8B-B14F-4D97-AF65-F5344CB8AC3E}">
        <p14:creationId xmlns:p14="http://schemas.microsoft.com/office/powerpoint/2010/main" val="3528274338"/>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ChangeArrowheads="1"/>
          </p:cNvSpPr>
          <p:nvPr>
            <p:ph type="title"/>
          </p:nvPr>
        </p:nvSpPr>
        <p:spPr/>
        <p:txBody>
          <a:bodyPr>
            <a:normAutofit/>
          </a:bodyPr>
          <a:lstStyle/>
          <a:p>
            <a:pPr eaLnBrk="1" hangingPunct="1"/>
            <a:r>
              <a:rPr lang="en-US" sz="2400" dirty="0"/>
              <a:t>4.2.1: The Forward-Bias Region</a:t>
            </a:r>
          </a:p>
        </p:txBody>
      </p:sp>
      <p:sp>
        <p:nvSpPr>
          <p:cNvPr id="21508" name="Rectangle 3"/>
          <p:cNvSpPr>
            <a:spLocks noGrp="1" noChangeArrowheads="1"/>
          </p:cNvSpPr>
          <p:nvPr>
            <p:ph sz="half" idx="1"/>
          </p:nvPr>
        </p:nvSpPr>
        <p:spPr>
          <a:noFill/>
        </p:spPr>
        <p:txBody>
          <a:bodyPr>
            <a:normAutofit lnSpcReduction="10000"/>
          </a:bodyPr>
          <a:lstStyle/>
          <a:p>
            <a:pPr eaLnBrk="1" hangingPunct="1"/>
            <a:r>
              <a:rPr lang="en-US" b="1" smtClean="0">
                <a:solidFill>
                  <a:srgbClr val="3333FF"/>
                </a:solidFill>
              </a:rPr>
              <a:t>cut-in voltage </a:t>
            </a:r>
            <a:r>
              <a:rPr lang="en-US" smtClean="0"/>
              <a:t>– is voltage, below which, </a:t>
            </a:r>
            <a:r>
              <a:rPr lang="en-US" smtClean="0">
                <a:solidFill>
                  <a:srgbClr val="FF0000"/>
                </a:solidFill>
              </a:rPr>
              <a:t>minimal current </a:t>
            </a:r>
            <a:r>
              <a:rPr lang="en-US" smtClean="0"/>
              <a:t>flows</a:t>
            </a:r>
          </a:p>
          <a:p>
            <a:pPr lvl="1" eaLnBrk="1" hangingPunct="1"/>
            <a:r>
              <a:rPr lang="en-US" sz="2100"/>
              <a:t>approximately 0.5V</a:t>
            </a:r>
          </a:p>
          <a:p>
            <a:pPr eaLnBrk="1" hangingPunct="1"/>
            <a:r>
              <a:rPr lang="en-US" b="1" smtClean="0">
                <a:solidFill>
                  <a:srgbClr val="3333FF"/>
                </a:solidFill>
              </a:rPr>
              <a:t>fully conducting region </a:t>
            </a:r>
            <a:r>
              <a:rPr lang="en-US" smtClean="0"/>
              <a:t>–</a:t>
            </a:r>
            <a:r>
              <a:rPr lang="en-US" b="1" smtClean="0">
                <a:solidFill>
                  <a:srgbClr val="3333FF"/>
                </a:solidFill>
              </a:rPr>
              <a:t> </a:t>
            </a:r>
            <a:r>
              <a:rPr lang="en-US" smtClean="0"/>
              <a:t>is region in which </a:t>
            </a:r>
            <a:r>
              <a:rPr lang="en-US" i="1" smtClean="0"/>
              <a:t>R</a:t>
            </a:r>
            <a:r>
              <a:rPr lang="en-US" i="1" baseline="-25000" smtClean="0"/>
              <a:t>diode</a:t>
            </a:r>
            <a:r>
              <a:rPr lang="en-US" smtClean="0"/>
              <a:t> is approximately equal 0</a:t>
            </a:r>
          </a:p>
          <a:p>
            <a:pPr lvl="1" eaLnBrk="1" hangingPunct="1"/>
            <a:r>
              <a:rPr lang="en-US" sz="2100"/>
              <a:t>between </a:t>
            </a:r>
            <a:r>
              <a:rPr lang="en-US" sz="2100">
                <a:solidFill>
                  <a:srgbClr val="FF0000"/>
                </a:solidFill>
              </a:rPr>
              <a:t>0.6 and 0.8</a:t>
            </a:r>
            <a:r>
              <a:rPr lang="en-US" sz="2100" i="1">
                <a:solidFill>
                  <a:srgbClr val="FF0000"/>
                </a:solidFill>
              </a:rPr>
              <a:t>V</a:t>
            </a:r>
            <a:endParaRPr lang="en-US" sz="2100">
              <a:solidFill>
                <a:srgbClr val="FF0000"/>
              </a:solidFill>
            </a:endParaRPr>
          </a:p>
        </p:txBody>
      </p:sp>
      <p:sp>
        <p:nvSpPr>
          <p:cNvPr id="21509" name="Rectangle 4"/>
          <p:cNvSpPr>
            <a:spLocks noGrp="1" noChangeArrowheads="1"/>
          </p:cNvSpPr>
          <p:nvPr>
            <p:ph sz="half" idx="2"/>
          </p:nvPr>
        </p:nvSpPr>
        <p:spPr/>
        <p:txBody>
          <a:bodyPr>
            <a:normAutofit lnSpcReduction="10000"/>
          </a:bodyPr>
          <a:lstStyle/>
          <a:p>
            <a:pPr eaLnBrk="1" hangingPunct="1"/>
            <a:endParaRPr lang="en-US" sz="1500"/>
          </a:p>
        </p:txBody>
      </p:sp>
      <p:sp>
        <p:nvSpPr>
          <p:cNvPr id="2" name="Date Placeholder 1"/>
          <p:cNvSpPr>
            <a:spLocks noGrp="1"/>
          </p:cNvSpPr>
          <p:nvPr>
            <p:ph type="dt" sz="half" idx="10"/>
          </p:nvPr>
        </p:nvSpPr>
        <p:spPr/>
        <p:txBody>
          <a:bodyPr/>
          <a:lstStyle/>
          <a:p>
            <a:fld id="{6A8C80D3-090B-458B-A613-C2CE45FA833D}" type="datetime1">
              <a:rPr lang="en-US" smtClean="0"/>
              <a:t>10/28/2017</a:t>
            </a:fld>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28</a:t>
            </a:fld>
            <a:endParaRPr lang="en-US"/>
          </a:p>
        </p:txBody>
      </p:sp>
      <p:pic>
        <p:nvPicPr>
          <p:cNvPr id="21510" name="Picture 7" descr="se04F0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1" y="2426494"/>
            <a:ext cx="3255169" cy="2611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1" name="Rectangle 14"/>
          <p:cNvSpPr>
            <a:spLocks noChangeArrowheads="1"/>
          </p:cNvSpPr>
          <p:nvPr/>
        </p:nvSpPr>
        <p:spPr bwMode="auto">
          <a:xfrm>
            <a:off x="7029450" y="2400300"/>
            <a:ext cx="342900" cy="2628900"/>
          </a:xfrm>
          <a:prstGeom prst="rect">
            <a:avLst/>
          </a:prstGeom>
          <a:solidFill>
            <a:srgbClr val="008000">
              <a:alpha val="25098"/>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21512" name="Line 19"/>
          <p:cNvSpPr>
            <a:spLocks noChangeShapeType="1"/>
          </p:cNvSpPr>
          <p:nvPr/>
        </p:nvSpPr>
        <p:spPr bwMode="auto">
          <a:xfrm flipV="1">
            <a:off x="7200900" y="5029200"/>
            <a:ext cx="0" cy="4572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21513" name="Text Box 17"/>
          <p:cNvSpPr txBox="1">
            <a:spLocks noChangeArrowheads="1"/>
          </p:cNvSpPr>
          <p:nvPr/>
        </p:nvSpPr>
        <p:spPr bwMode="auto">
          <a:xfrm>
            <a:off x="4686300" y="5429251"/>
            <a:ext cx="3143250" cy="415498"/>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Calibri" pitchFamily="34" charset="0"/>
              </a:defRPr>
            </a:lvl1pPr>
            <a:lvl2pPr marL="742950" indent="-285750" eaLnBrk="0" hangingPunct="0">
              <a:defRPr sz="1600">
                <a:solidFill>
                  <a:schemeClr val="tx1"/>
                </a:solidFill>
                <a:latin typeface="Calibri" pitchFamily="34" charset="0"/>
              </a:defRPr>
            </a:lvl2pPr>
            <a:lvl3pPr marL="1143000" indent="-228600" eaLnBrk="0" hangingPunct="0">
              <a:defRPr sz="1600">
                <a:solidFill>
                  <a:schemeClr val="tx1"/>
                </a:solidFill>
                <a:latin typeface="Calibri" pitchFamily="34" charset="0"/>
              </a:defRPr>
            </a:lvl3pPr>
            <a:lvl4pPr marL="1600200" indent="-228600" eaLnBrk="0" hangingPunct="0">
              <a:defRPr sz="1600">
                <a:solidFill>
                  <a:schemeClr val="tx1"/>
                </a:solidFill>
                <a:latin typeface="Calibri" pitchFamily="34" charset="0"/>
              </a:defRPr>
            </a:lvl4pPr>
            <a:lvl5pPr marL="2057400" indent="-228600" eaLnBrk="0" hangingPunct="0">
              <a:defRPr sz="1600">
                <a:solidFill>
                  <a:schemeClr val="tx1"/>
                </a:solidFill>
                <a:latin typeface="Calibri" pitchFamily="34" charset="0"/>
              </a:defRPr>
            </a:lvl5pPr>
            <a:lvl6pPr marL="2514600" indent="-228600" algn="r" eaLnBrk="0" fontAlgn="base" hangingPunct="0">
              <a:spcBef>
                <a:spcPct val="0"/>
              </a:spcBef>
              <a:spcAft>
                <a:spcPct val="0"/>
              </a:spcAft>
              <a:defRPr sz="1600">
                <a:solidFill>
                  <a:schemeClr val="tx1"/>
                </a:solidFill>
                <a:latin typeface="Calibri" pitchFamily="34" charset="0"/>
              </a:defRPr>
            </a:lvl6pPr>
            <a:lvl7pPr marL="2971800" indent="-228600" algn="r" eaLnBrk="0" fontAlgn="base" hangingPunct="0">
              <a:spcBef>
                <a:spcPct val="0"/>
              </a:spcBef>
              <a:spcAft>
                <a:spcPct val="0"/>
              </a:spcAft>
              <a:defRPr sz="1600">
                <a:solidFill>
                  <a:schemeClr val="tx1"/>
                </a:solidFill>
                <a:latin typeface="Calibri" pitchFamily="34" charset="0"/>
              </a:defRPr>
            </a:lvl7pPr>
            <a:lvl8pPr marL="3429000" indent="-228600" algn="r" eaLnBrk="0" fontAlgn="base" hangingPunct="0">
              <a:spcBef>
                <a:spcPct val="0"/>
              </a:spcBef>
              <a:spcAft>
                <a:spcPct val="0"/>
              </a:spcAft>
              <a:defRPr sz="1600">
                <a:solidFill>
                  <a:schemeClr val="tx1"/>
                </a:solidFill>
                <a:latin typeface="Calibri" pitchFamily="34" charset="0"/>
              </a:defRPr>
            </a:lvl8pPr>
            <a:lvl9pPr marL="3886200" indent="-228600" algn="r" eaLnBrk="0" fontAlgn="base" hangingPunct="0">
              <a:spcBef>
                <a:spcPct val="0"/>
              </a:spcBef>
              <a:spcAft>
                <a:spcPct val="0"/>
              </a:spcAft>
              <a:defRPr sz="1600">
                <a:solidFill>
                  <a:schemeClr val="tx1"/>
                </a:solidFill>
                <a:latin typeface="Calibri" pitchFamily="34" charset="0"/>
              </a:defRPr>
            </a:lvl9pPr>
          </a:lstStyle>
          <a:p>
            <a:pPr algn="ctr" eaLnBrk="1" hangingPunct="1">
              <a:spcBef>
                <a:spcPct val="50000"/>
              </a:spcBef>
            </a:pPr>
            <a:r>
              <a:rPr lang="en-US" sz="2100">
                <a:solidFill>
                  <a:srgbClr val="FF0000"/>
                </a:solidFill>
              </a:rPr>
              <a:t>fully conducting region</a:t>
            </a:r>
          </a:p>
        </p:txBody>
      </p:sp>
    </p:spTree>
    <p:extLst>
      <p:ext uri="{BB962C8B-B14F-4D97-AF65-F5344CB8AC3E}">
        <p14:creationId xmlns:p14="http://schemas.microsoft.com/office/powerpoint/2010/main" val="3788888595"/>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ChangeArrowheads="1"/>
          </p:cNvSpPr>
          <p:nvPr>
            <p:ph type="title"/>
          </p:nvPr>
        </p:nvSpPr>
        <p:spPr/>
        <p:txBody>
          <a:bodyPr/>
          <a:lstStyle/>
          <a:p>
            <a:r>
              <a:rPr lang="en-US" sz="2400" dirty="0"/>
              <a:t>Temperature dependence of the</a:t>
            </a:r>
            <a:br>
              <a:rPr lang="en-US" sz="2400" dirty="0"/>
            </a:br>
            <a:r>
              <a:rPr lang="en-US" sz="2400" dirty="0"/>
              <a:t>diode forward characteristic</a:t>
            </a:r>
          </a:p>
        </p:txBody>
      </p:sp>
      <p:sp>
        <p:nvSpPr>
          <p:cNvPr id="2" name="Date Placeholder 1"/>
          <p:cNvSpPr>
            <a:spLocks noGrp="1"/>
          </p:cNvSpPr>
          <p:nvPr>
            <p:ph type="dt" sz="half" idx="10"/>
          </p:nvPr>
        </p:nvSpPr>
        <p:spPr/>
        <p:txBody>
          <a:bodyPr/>
          <a:lstStyle/>
          <a:p>
            <a:fld id="{082DDD12-FD93-4E9E-8E14-938D327E6DAB}" type="datetime1">
              <a:rPr lang="en-US" smtClean="0"/>
              <a:t>10/28/2017</a:t>
            </a:fld>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29</a:t>
            </a:fld>
            <a:endParaRPr lang="en-US"/>
          </a:p>
        </p:txBody>
      </p:sp>
      <p:pic>
        <p:nvPicPr>
          <p:cNvPr id="317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4641" y="2438400"/>
            <a:ext cx="5649017" cy="2332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428750" y="4944070"/>
            <a:ext cx="6400800" cy="923330"/>
          </a:xfrm>
          <a:prstGeom prst="rect">
            <a:avLst/>
          </a:prstGeom>
        </p:spPr>
        <p:txBody>
          <a:bodyPr wrap="square">
            <a:spAutoFit/>
          </a:bodyPr>
          <a:lstStyle/>
          <a:p>
            <a:r>
              <a:rPr lang="en-US" dirty="0"/>
              <a:t>the voltage drop across the diode </a:t>
            </a:r>
            <a:r>
              <a:rPr lang="en-US" dirty="0">
                <a:solidFill>
                  <a:srgbClr val="FF0000"/>
                </a:solidFill>
              </a:rPr>
              <a:t>decreases</a:t>
            </a:r>
            <a:r>
              <a:rPr lang="en-US" dirty="0"/>
              <a:t> by approximately </a:t>
            </a:r>
            <a:r>
              <a:rPr lang="en-US" dirty="0">
                <a:solidFill>
                  <a:srgbClr val="FF0000"/>
                </a:solidFill>
              </a:rPr>
              <a:t>2 mV </a:t>
            </a:r>
            <a:r>
              <a:rPr lang="en-US" dirty="0"/>
              <a:t>for every </a:t>
            </a:r>
            <a:r>
              <a:rPr lang="en-US" dirty="0">
                <a:solidFill>
                  <a:srgbClr val="FF0000"/>
                </a:solidFill>
              </a:rPr>
              <a:t>1°C increase </a:t>
            </a:r>
            <a:r>
              <a:rPr lang="en-US" dirty="0"/>
              <a:t>in temperature. </a:t>
            </a:r>
          </a:p>
          <a:p>
            <a:r>
              <a:rPr lang="en-US" dirty="0"/>
              <a:t>So diodes could be used in the design of electronic </a:t>
            </a:r>
            <a:r>
              <a:rPr lang="en-US" dirty="0">
                <a:solidFill>
                  <a:srgbClr val="FF0000"/>
                </a:solidFill>
              </a:rPr>
              <a:t>thermometers</a:t>
            </a:r>
          </a:p>
        </p:txBody>
      </p:sp>
    </p:spTree>
    <p:extLst>
      <p:ext uri="{BB962C8B-B14F-4D97-AF65-F5344CB8AC3E}">
        <p14:creationId xmlns:p14="http://schemas.microsoft.com/office/powerpoint/2010/main" val="2350111809"/>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p:txBody>
          <a:bodyPr/>
          <a:lstStyle/>
          <a:p>
            <a:pPr eaLnBrk="1" hangingPunct="1"/>
            <a:r>
              <a:rPr lang="en-US" sz="2400"/>
              <a:t>Introduction</a:t>
            </a:r>
          </a:p>
        </p:txBody>
      </p:sp>
      <p:sp>
        <p:nvSpPr>
          <p:cNvPr id="3076" name="Rectangle 3"/>
          <p:cNvSpPr>
            <a:spLocks noGrp="1" noChangeArrowheads="1"/>
          </p:cNvSpPr>
          <p:nvPr>
            <p:ph idx="1"/>
          </p:nvPr>
        </p:nvSpPr>
        <p:spPr/>
        <p:txBody>
          <a:bodyPr>
            <a:normAutofit/>
          </a:bodyPr>
          <a:lstStyle/>
          <a:p>
            <a:pPr eaLnBrk="1" hangingPunct="1">
              <a:lnSpc>
                <a:spcPct val="90000"/>
              </a:lnSpc>
            </a:pPr>
            <a:r>
              <a:rPr lang="en-US" b="1" dirty="0" smtClean="0"/>
              <a:t>In this Lecture we will learn</a:t>
            </a:r>
          </a:p>
          <a:p>
            <a:pPr lvl="1" eaLnBrk="1" hangingPunct="1">
              <a:lnSpc>
                <a:spcPct val="90000"/>
              </a:lnSpc>
            </a:pPr>
            <a:r>
              <a:rPr lang="en-US" dirty="0" smtClean="0"/>
              <a:t>the </a:t>
            </a:r>
            <a:r>
              <a:rPr lang="en-US" dirty="0" smtClean="0">
                <a:solidFill>
                  <a:srgbClr val="FF0000"/>
                </a:solidFill>
              </a:rPr>
              <a:t>characteristics of the ideal diode</a:t>
            </a:r>
            <a:r>
              <a:rPr lang="en-US" dirty="0" smtClean="0"/>
              <a:t> and how to analyze and design circuits containing multiple ideal diodes together with resistors and dc sources </a:t>
            </a:r>
          </a:p>
          <a:p>
            <a:pPr lvl="1" eaLnBrk="1" hangingPunct="1">
              <a:lnSpc>
                <a:spcPct val="90000"/>
              </a:lnSpc>
            </a:pPr>
            <a:r>
              <a:rPr lang="en-US" dirty="0" smtClean="0">
                <a:solidFill>
                  <a:srgbClr val="FF0000"/>
                </a:solidFill>
              </a:rPr>
              <a:t>the i-v characteristic</a:t>
            </a:r>
            <a:r>
              <a:rPr lang="en-US" dirty="0" smtClean="0"/>
              <a:t> of the junction diode and how to use it to analyze diode circuits operating in the various bias regions: forward, reverse, and breakdown</a:t>
            </a:r>
          </a:p>
          <a:p>
            <a:pPr lvl="1" eaLnBrk="1" hangingPunct="1">
              <a:lnSpc>
                <a:spcPct val="90000"/>
              </a:lnSpc>
            </a:pPr>
            <a:r>
              <a:rPr lang="en-US" dirty="0" smtClean="0"/>
              <a:t>a simple but effective model of the diode i-v characteristic in the forward direction: the </a:t>
            </a:r>
            <a:r>
              <a:rPr lang="en-US" dirty="0" smtClean="0">
                <a:solidFill>
                  <a:srgbClr val="FF0000"/>
                </a:solidFill>
              </a:rPr>
              <a:t>constant-voltage-drop model</a:t>
            </a:r>
          </a:p>
        </p:txBody>
      </p:sp>
      <p:sp>
        <p:nvSpPr>
          <p:cNvPr id="2" name="Date Placeholder 1"/>
          <p:cNvSpPr>
            <a:spLocks noGrp="1"/>
          </p:cNvSpPr>
          <p:nvPr>
            <p:ph type="dt" sz="half" idx="10"/>
          </p:nvPr>
        </p:nvSpPr>
        <p:spPr/>
        <p:txBody>
          <a:bodyPr/>
          <a:lstStyle/>
          <a:p>
            <a:fld id="{B7566594-46B5-4F24-8D27-474D5970B029}" type="datetime1">
              <a:rPr lang="en-US" smtClean="0"/>
              <a:t>10/28/2017</a:t>
            </a:fld>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3</a:t>
            </a:fld>
            <a:endParaRPr lang="en-US"/>
          </a:p>
        </p:txBody>
      </p:sp>
    </p:spTree>
    <p:extLst>
      <p:ext uri="{BB962C8B-B14F-4D97-AF65-F5344CB8AC3E}">
        <p14:creationId xmlns:p14="http://schemas.microsoft.com/office/powerpoint/2010/main" val="2687248539"/>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4"/>
          <p:cNvSpPr>
            <a:spLocks noGrp="1" noChangeArrowheads="1"/>
          </p:cNvSpPr>
          <p:nvPr>
            <p:ph type="title"/>
          </p:nvPr>
        </p:nvSpPr>
        <p:spPr>
          <a:xfrm>
            <a:off x="1771650" y="971550"/>
            <a:ext cx="5429250" cy="971550"/>
          </a:xfrm>
        </p:spPr>
        <p:txBody>
          <a:bodyPr/>
          <a:lstStyle/>
          <a:p>
            <a:pPr eaLnBrk="1" hangingPunct="1"/>
            <a:r>
              <a:rPr lang="en-US" sz="2400" dirty="0"/>
              <a:t>4.2.2. The Reverse-Bias Region</a:t>
            </a:r>
          </a:p>
        </p:txBody>
      </p:sp>
      <p:sp>
        <p:nvSpPr>
          <p:cNvPr id="23556" name="Rectangle 5"/>
          <p:cNvSpPr>
            <a:spLocks noGrp="1" noChangeArrowheads="1"/>
          </p:cNvSpPr>
          <p:nvPr>
            <p:ph type="body" sz="half" idx="1"/>
          </p:nvPr>
        </p:nvSpPr>
        <p:spPr>
          <a:xfrm>
            <a:off x="1257300" y="2343150"/>
            <a:ext cx="3228975" cy="3028950"/>
          </a:xfrm>
        </p:spPr>
        <p:txBody>
          <a:bodyPr/>
          <a:lstStyle/>
          <a:p>
            <a:pPr eaLnBrk="1" hangingPunct="1"/>
            <a:r>
              <a:rPr lang="en-US" sz="2100"/>
              <a:t>The </a:t>
            </a:r>
            <a:r>
              <a:rPr lang="en-US" sz="2100">
                <a:solidFill>
                  <a:srgbClr val="FF0000"/>
                </a:solidFill>
              </a:rPr>
              <a:t>reverse-bias region of operation</a:t>
            </a:r>
            <a:r>
              <a:rPr lang="en-US" sz="2100"/>
              <a:t> is entered when </a:t>
            </a:r>
            <a:r>
              <a:rPr lang="en-US" sz="2100" i="1"/>
              <a:t>v</a:t>
            </a:r>
            <a:r>
              <a:rPr lang="en-US" sz="2100"/>
              <a:t> &lt; 0.</a:t>
            </a:r>
          </a:p>
          <a:p>
            <a:pPr eaLnBrk="1" hangingPunct="1"/>
            <a:r>
              <a:rPr lang="en-US" sz="2100" i="1">
                <a:solidFill>
                  <a:srgbClr val="FF0000"/>
                </a:solidFill>
              </a:rPr>
              <a:t>I-V</a:t>
            </a:r>
            <a:r>
              <a:rPr lang="en-US" sz="2100">
                <a:solidFill>
                  <a:srgbClr val="FF0000"/>
                </a:solidFill>
              </a:rPr>
              <a:t> relationship,</a:t>
            </a:r>
            <a:r>
              <a:rPr lang="en-US" sz="2100">
                <a:solidFill>
                  <a:srgbClr val="3333FF"/>
                </a:solidFill>
              </a:rPr>
              <a:t> </a:t>
            </a:r>
            <a:r>
              <a:rPr lang="en-US" sz="2100"/>
              <a:t>for negative voltages with |</a:t>
            </a:r>
            <a:r>
              <a:rPr lang="en-US" sz="2100" i="1"/>
              <a:t>v</a:t>
            </a:r>
            <a:r>
              <a:rPr lang="en-US" sz="2100"/>
              <a:t>| &gt; </a:t>
            </a:r>
            <a:r>
              <a:rPr lang="en-US" sz="2100" i="1"/>
              <a:t>V</a:t>
            </a:r>
            <a:r>
              <a:rPr lang="en-US" sz="2100" i="1" baseline="-25000"/>
              <a:t>T</a:t>
            </a:r>
            <a:r>
              <a:rPr lang="en-US" sz="2100"/>
              <a:t> (25</a:t>
            </a:r>
            <a:r>
              <a:rPr lang="en-US" sz="2100" i="1">
                <a:solidFill>
                  <a:srgbClr val="FF0000"/>
                </a:solidFill>
              </a:rPr>
              <a:t>mV</a:t>
            </a:r>
            <a:r>
              <a:rPr lang="en-US" sz="2100"/>
              <a:t>), is closely approximated by equations to right.</a:t>
            </a:r>
          </a:p>
        </p:txBody>
      </p:sp>
      <p:graphicFrame>
        <p:nvGraphicFramePr>
          <p:cNvPr id="23557" name="Object 7"/>
          <p:cNvGraphicFramePr>
            <a:graphicFrameLocks noGrp="1" noChangeAspect="1"/>
          </p:cNvGraphicFramePr>
          <p:nvPr>
            <p:ph sz="half" idx="2"/>
          </p:nvPr>
        </p:nvGraphicFramePr>
        <p:xfrm>
          <a:off x="5429250" y="1771650"/>
          <a:ext cx="1946275" cy="3617913"/>
        </p:xfrm>
        <a:graphic>
          <a:graphicData uri="http://schemas.openxmlformats.org/presentationml/2006/ole">
            <mc:AlternateContent xmlns:mc="http://schemas.openxmlformats.org/markup-compatibility/2006">
              <mc:Choice xmlns:v="urn:schemas-microsoft-com:vml" Requires="v">
                <p:oleObj spid="_x0000_s4126" name="Equation" r:id="rId3" imgW="812800" imgH="1511300" progId="Equation.DSMT4">
                  <p:embed/>
                </p:oleObj>
              </mc:Choice>
              <mc:Fallback>
                <p:oleObj name="Equation" r:id="rId3" imgW="812800" imgH="15113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29250" y="1771650"/>
                        <a:ext cx="1946275" cy="3617913"/>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76200" cmpd="sng">
                            <a:solidFill>
                              <a:srgbClr val="FFFFCC"/>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Slide Number Placeholder 1"/>
          <p:cNvSpPr>
            <a:spLocks noGrp="1"/>
          </p:cNvSpPr>
          <p:nvPr>
            <p:ph type="sldNum" sz="quarter" idx="11"/>
          </p:nvPr>
        </p:nvSpPr>
        <p:spPr/>
        <p:txBody>
          <a:bodyPr/>
          <a:lstStyle/>
          <a:p>
            <a:pPr>
              <a:defRPr/>
            </a:pPr>
            <a:fld id="{ABEEFF7F-5A95-49AE-8F53-BC2EF76CBC23}" type="slidenum">
              <a:rPr lang="en-US" smtClean="0"/>
              <a:pPr>
                <a:defRPr/>
              </a:pPr>
              <a:t>30</a:t>
            </a:fld>
            <a:endParaRPr lang="en-US"/>
          </a:p>
        </p:txBody>
      </p:sp>
      <p:sp>
        <p:nvSpPr>
          <p:cNvPr id="23558" name="Line 9"/>
          <p:cNvSpPr>
            <a:spLocks noChangeShapeType="1"/>
          </p:cNvSpPr>
          <p:nvPr/>
        </p:nvSpPr>
        <p:spPr bwMode="auto">
          <a:xfrm>
            <a:off x="3657600" y="4857750"/>
            <a:ext cx="1714500" cy="28575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Tree>
    <p:extLst>
      <p:ext uri="{BB962C8B-B14F-4D97-AF65-F5344CB8AC3E}">
        <p14:creationId xmlns:p14="http://schemas.microsoft.com/office/powerpoint/2010/main" val="1221312541"/>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p:txBody>
          <a:bodyPr/>
          <a:lstStyle/>
          <a:p>
            <a:pPr eaLnBrk="1" hangingPunct="1"/>
            <a:r>
              <a:rPr lang="en-US" sz="2400" dirty="0"/>
              <a:t>4.2.2. The Reverse-Bias Region</a:t>
            </a:r>
          </a:p>
        </p:txBody>
      </p:sp>
      <p:sp>
        <p:nvSpPr>
          <p:cNvPr id="24580" name="Rectangle 3"/>
          <p:cNvSpPr>
            <a:spLocks noGrp="1" noChangeArrowheads="1"/>
          </p:cNvSpPr>
          <p:nvPr>
            <p:ph idx="1"/>
          </p:nvPr>
        </p:nvSpPr>
        <p:spPr/>
        <p:txBody>
          <a:bodyPr>
            <a:normAutofit fontScale="92500" lnSpcReduction="10000"/>
          </a:bodyPr>
          <a:lstStyle/>
          <a:p>
            <a:pPr eaLnBrk="1" hangingPunct="1"/>
            <a:r>
              <a:rPr lang="en-US" sz="2400" dirty="0"/>
              <a:t>A “real” diode exhibits reverse-bias current, although small, </a:t>
            </a:r>
            <a:r>
              <a:rPr lang="en-US" sz="2400" dirty="0">
                <a:solidFill>
                  <a:srgbClr val="FF0000"/>
                </a:solidFill>
              </a:rPr>
              <a:t>much larger than </a:t>
            </a:r>
            <a:r>
              <a:rPr lang="en-US" sz="2400" i="1" dirty="0">
                <a:solidFill>
                  <a:srgbClr val="FF0000"/>
                </a:solidFill>
              </a:rPr>
              <a:t>I</a:t>
            </a:r>
            <a:r>
              <a:rPr lang="en-US" sz="2400" i="1" baseline="-25000" dirty="0">
                <a:solidFill>
                  <a:srgbClr val="FF0000"/>
                </a:solidFill>
              </a:rPr>
              <a:t>S </a:t>
            </a:r>
            <a:r>
              <a:rPr lang="en-US" sz="2400" i="1" dirty="0">
                <a:solidFill>
                  <a:srgbClr val="FF0000"/>
                </a:solidFill>
              </a:rPr>
              <a:t>.</a:t>
            </a:r>
          </a:p>
          <a:p>
            <a:pPr lvl="1" eaLnBrk="1" hangingPunct="1"/>
            <a:r>
              <a:rPr lang="en-US" sz="2400" dirty="0"/>
              <a:t>10</a:t>
            </a:r>
            <a:r>
              <a:rPr lang="en-US" sz="2400" baseline="30000" dirty="0"/>
              <a:t>-9</a:t>
            </a:r>
            <a:r>
              <a:rPr lang="en-US" sz="2400" dirty="0"/>
              <a:t> vs. 10</a:t>
            </a:r>
            <a:r>
              <a:rPr lang="en-US" sz="2400" baseline="30000" dirty="0"/>
              <a:t>-14</a:t>
            </a:r>
            <a:r>
              <a:rPr lang="en-US" sz="2400" i="1" dirty="0">
                <a:solidFill>
                  <a:srgbClr val="FF0000"/>
                </a:solidFill>
              </a:rPr>
              <a:t>Amps</a:t>
            </a:r>
          </a:p>
          <a:p>
            <a:pPr eaLnBrk="1" hangingPunct="1"/>
            <a:r>
              <a:rPr lang="en-US" sz="2400" dirty="0"/>
              <a:t>A large part of this reverse current is attributed to</a:t>
            </a:r>
            <a:r>
              <a:rPr lang="en-US" sz="2400" dirty="0">
                <a:solidFill>
                  <a:srgbClr val="FF0000"/>
                </a:solidFill>
              </a:rPr>
              <a:t> leakage effects.</a:t>
            </a:r>
          </a:p>
          <a:p>
            <a:r>
              <a:rPr lang="en-US" dirty="0"/>
              <a:t>whereas </a:t>
            </a:r>
            <a:r>
              <a:rPr lang="en-US" i="1" dirty="0">
                <a:solidFill>
                  <a:srgbClr val="FF0000"/>
                </a:solidFill>
              </a:rPr>
              <a:t>I</a:t>
            </a:r>
            <a:r>
              <a:rPr lang="en-US" baseline="-25000" dirty="0">
                <a:solidFill>
                  <a:srgbClr val="FF0000"/>
                </a:solidFill>
              </a:rPr>
              <a:t>S</a:t>
            </a:r>
            <a:r>
              <a:rPr lang="en-US" i="1" dirty="0"/>
              <a:t> </a:t>
            </a:r>
            <a:r>
              <a:rPr lang="en-US" dirty="0"/>
              <a:t>doubles for every </a:t>
            </a:r>
            <a:r>
              <a:rPr lang="en-US" dirty="0">
                <a:solidFill>
                  <a:srgbClr val="FF0000"/>
                </a:solidFill>
              </a:rPr>
              <a:t>5°C rise </a:t>
            </a:r>
            <a:r>
              <a:rPr lang="en-US" dirty="0"/>
              <a:t>in temperature, </a:t>
            </a:r>
            <a:endParaRPr lang="en-US" dirty="0" smtClean="0"/>
          </a:p>
          <a:p>
            <a:r>
              <a:rPr lang="en-US" dirty="0" smtClean="0"/>
              <a:t>the corresponding rule </a:t>
            </a:r>
            <a:r>
              <a:rPr lang="en-US" dirty="0"/>
              <a:t>of thumb for the temperature dependence of the reverse current is </a:t>
            </a:r>
            <a:r>
              <a:rPr lang="en-US" dirty="0" smtClean="0"/>
              <a:t>that it </a:t>
            </a:r>
            <a:r>
              <a:rPr lang="en-US" dirty="0" smtClean="0">
                <a:solidFill>
                  <a:srgbClr val="FF0000"/>
                </a:solidFill>
              </a:rPr>
              <a:t>doubles</a:t>
            </a:r>
            <a:r>
              <a:rPr lang="en-US" dirty="0" smtClean="0"/>
              <a:t> for </a:t>
            </a:r>
            <a:r>
              <a:rPr lang="en-US" dirty="0">
                <a:solidFill>
                  <a:srgbClr val="FF0000"/>
                </a:solidFill>
              </a:rPr>
              <a:t>every 10°C rise</a:t>
            </a:r>
            <a:r>
              <a:rPr lang="en-US" dirty="0"/>
              <a:t> in temperature.</a:t>
            </a:r>
            <a:endParaRPr lang="en-US" sz="2400" dirty="0"/>
          </a:p>
        </p:txBody>
      </p:sp>
      <p:sp>
        <p:nvSpPr>
          <p:cNvPr id="2" name="Date Placeholder 1"/>
          <p:cNvSpPr>
            <a:spLocks noGrp="1"/>
          </p:cNvSpPr>
          <p:nvPr>
            <p:ph type="dt" sz="half" idx="10"/>
          </p:nvPr>
        </p:nvSpPr>
        <p:spPr/>
        <p:txBody>
          <a:bodyPr/>
          <a:lstStyle/>
          <a:p>
            <a:fld id="{9F670018-354B-42E8-B21B-261C7B5CB5FD}" type="datetime1">
              <a:rPr lang="en-US" smtClean="0"/>
              <a:t>10/28/2017</a:t>
            </a:fld>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31</a:t>
            </a:fld>
            <a:endParaRPr lang="en-US"/>
          </a:p>
        </p:txBody>
      </p:sp>
    </p:spTree>
    <p:extLst>
      <p:ext uri="{BB962C8B-B14F-4D97-AF65-F5344CB8AC3E}">
        <p14:creationId xmlns:p14="http://schemas.microsoft.com/office/powerpoint/2010/main" val="4175864480"/>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700" dirty="0"/>
              <a:t>4.2.2. The Reverse-Bias Region</a:t>
            </a:r>
          </a:p>
        </p:txBody>
      </p:sp>
      <p:sp>
        <p:nvSpPr>
          <p:cNvPr id="4" name="Date Placeholder 3"/>
          <p:cNvSpPr>
            <a:spLocks noGrp="1"/>
          </p:cNvSpPr>
          <p:nvPr>
            <p:ph type="dt" sz="half" idx="10"/>
          </p:nvPr>
        </p:nvSpPr>
        <p:spPr/>
        <p:txBody>
          <a:bodyPr/>
          <a:lstStyle/>
          <a:p>
            <a:fld id="{1215AADF-28D5-4699-B2EF-5A56396DC849}" type="datetime1">
              <a:rPr lang="en-US" smtClean="0"/>
              <a:t>10/28/2017</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32</a:t>
            </a:fld>
            <a:endParaRPr lang="en-US"/>
          </a:p>
        </p:txBody>
      </p:sp>
      <p:pic>
        <p:nvPicPr>
          <p:cNvPr id="399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4475" y="2628900"/>
            <a:ext cx="5887303" cy="331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079290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p:txBody>
          <a:bodyPr/>
          <a:lstStyle/>
          <a:p>
            <a:pPr eaLnBrk="1" hangingPunct="1"/>
            <a:r>
              <a:rPr lang="en-US" sz="2400"/>
              <a:t>4.2.3. The Breakdown Region</a:t>
            </a:r>
          </a:p>
        </p:txBody>
      </p:sp>
      <p:sp>
        <p:nvSpPr>
          <p:cNvPr id="25604" name="Rectangle 3"/>
          <p:cNvSpPr>
            <a:spLocks noGrp="1" noChangeArrowheads="1"/>
          </p:cNvSpPr>
          <p:nvPr>
            <p:ph sz="half" idx="1"/>
          </p:nvPr>
        </p:nvSpPr>
        <p:spPr/>
        <p:txBody>
          <a:bodyPr>
            <a:normAutofit/>
          </a:bodyPr>
          <a:lstStyle/>
          <a:p>
            <a:pPr eaLnBrk="1" hangingPunct="1"/>
            <a:r>
              <a:rPr lang="en-US" sz="2400"/>
              <a:t>The </a:t>
            </a:r>
            <a:r>
              <a:rPr lang="en-US" sz="2400">
                <a:solidFill>
                  <a:srgbClr val="FF0000"/>
                </a:solidFill>
              </a:rPr>
              <a:t>breakdown region </a:t>
            </a:r>
            <a:r>
              <a:rPr lang="en-US" sz="2400"/>
              <a:t>of operation is entered when </a:t>
            </a:r>
            <a:r>
              <a:rPr lang="en-US" sz="2400" i="1"/>
              <a:t>v</a:t>
            </a:r>
            <a:r>
              <a:rPr lang="en-US" sz="2400"/>
              <a:t> &lt; </a:t>
            </a:r>
            <a:r>
              <a:rPr lang="en-US" sz="2400" i="1"/>
              <a:t>V</a:t>
            </a:r>
            <a:r>
              <a:rPr lang="en-US" sz="2400" i="1" baseline="-25000"/>
              <a:t>ZK</a:t>
            </a:r>
            <a:r>
              <a:rPr lang="en-US" sz="2400" i="1"/>
              <a:t>.</a:t>
            </a:r>
          </a:p>
          <a:p>
            <a:pPr lvl="1" eaLnBrk="1" hangingPunct="1"/>
            <a:r>
              <a:rPr lang="en-US" sz="2400" b="1">
                <a:solidFill>
                  <a:srgbClr val="3333FF"/>
                </a:solidFill>
              </a:rPr>
              <a:t>Zener-Knee Voltage (</a:t>
            </a:r>
            <a:r>
              <a:rPr lang="en-US" sz="2400" b="1" i="1">
                <a:solidFill>
                  <a:srgbClr val="3333FF"/>
                </a:solidFill>
              </a:rPr>
              <a:t>V</a:t>
            </a:r>
            <a:r>
              <a:rPr lang="en-US" sz="2400" b="1" i="1" baseline="-25000">
                <a:solidFill>
                  <a:srgbClr val="3333FF"/>
                </a:solidFill>
              </a:rPr>
              <a:t>ZK</a:t>
            </a:r>
            <a:r>
              <a:rPr lang="en-US" sz="2400" b="1">
                <a:solidFill>
                  <a:srgbClr val="3333FF"/>
                </a:solidFill>
              </a:rPr>
              <a:t>)</a:t>
            </a:r>
          </a:p>
          <a:p>
            <a:pPr eaLnBrk="1" hangingPunct="1"/>
            <a:r>
              <a:rPr lang="en-US" sz="2400"/>
              <a:t>This is normally</a:t>
            </a:r>
            <a:r>
              <a:rPr lang="en-US" sz="2400">
                <a:solidFill>
                  <a:srgbClr val="3333FF"/>
                </a:solidFill>
              </a:rPr>
              <a:t> </a:t>
            </a:r>
            <a:r>
              <a:rPr lang="en-US" sz="2400">
                <a:solidFill>
                  <a:srgbClr val="FF0000"/>
                </a:solidFill>
              </a:rPr>
              <a:t>non-destructive.</a:t>
            </a:r>
          </a:p>
        </p:txBody>
      </p:sp>
      <p:sp>
        <p:nvSpPr>
          <p:cNvPr id="25605" name="Rectangle 4"/>
          <p:cNvSpPr>
            <a:spLocks noGrp="1" noChangeArrowheads="1"/>
          </p:cNvSpPr>
          <p:nvPr>
            <p:ph sz="half" idx="2"/>
          </p:nvPr>
        </p:nvSpPr>
        <p:spPr/>
        <p:txBody>
          <a:bodyPr>
            <a:normAutofit/>
          </a:bodyPr>
          <a:lstStyle/>
          <a:p>
            <a:pPr eaLnBrk="1" hangingPunct="1"/>
            <a:endParaRPr lang="en-US" sz="1500"/>
          </a:p>
        </p:txBody>
      </p:sp>
      <p:sp>
        <p:nvSpPr>
          <p:cNvPr id="2" name="Date Placeholder 1"/>
          <p:cNvSpPr>
            <a:spLocks noGrp="1"/>
          </p:cNvSpPr>
          <p:nvPr>
            <p:ph type="dt" sz="half" idx="10"/>
          </p:nvPr>
        </p:nvSpPr>
        <p:spPr/>
        <p:txBody>
          <a:bodyPr/>
          <a:lstStyle/>
          <a:p>
            <a:fld id="{EC3BD679-ED49-482F-BBE1-C80FFF40DE29}" type="datetime1">
              <a:rPr lang="en-US" smtClean="0"/>
              <a:t>10/28/2017</a:t>
            </a:fld>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33</a:t>
            </a:fld>
            <a:endParaRPr lang="en-US"/>
          </a:p>
        </p:txBody>
      </p:sp>
      <p:sp>
        <p:nvSpPr>
          <p:cNvPr id="25606" name="Rectangle 5"/>
          <p:cNvSpPr>
            <a:spLocks noChangeArrowheads="1"/>
          </p:cNvSpPr>
          <p:nvPr/>
        </p:nvSpPr>
        <p:spPr bwMode="auto">
          <a:xfrm>
            <a:off x="4600575" y="2400300"/>
            <a:ext cx="3228975" cy="302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57175" indent="-257175">
              <a:spcBef>
                <a:spcPct val="20000"/>
              </a:spcBef>
              <a:buFont typeface="Wingdings" pitchFamily="2" charset="2"/>
              <a:buChar char="§"/>
            </a:pPr>
            <a:endParaRPr lang="en-US" sz="1500"/>
          </a:p>
        </p:txBody>
      </p:sp>
      <p:pic>
        <p:nvPicPr>
          <p:cNvPr id="25607" name="Picture 7" descr="se04F0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1" y="2426494"/>
            <a:ext cx="3255169" cy="2611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8" name="Rectangle 7"/>
          <p:cNvSpPr>
            <a:spLocks noChangeArrowheads="1"/>
          </p:cNvSpPr>
          <p:nvPr/>
        </p:nvSpPr>
        <p:spPr bwMode="auto">
          <a:xfrm>
            <a:off x="4572000" y="2400300"/>
            <a:ext cx="685800" cy="2628900"/>
          </a:xfrm>
          <a:prstGeom prst="rect">
            <a:avLst/>
          </a:prstGeom>
          <a:solidFill>
            <a:srgbClr val="008000">
              <a:alpha val="25098"/>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25609" name="Line 8"/>
          <p:cNvSpPr>
            <a:spLocks noChangeShapeType="1"/>
          </p:cNvSpPr>
          <p:nvPr/>
        </p:nvSpPr>
        <p:spPr bwMode="auto">
          <a:xfrm flipV="1">
            <a:off x="4914900" y="5029200"/>
            <a:ext cx="0" cy="4572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25610" name="Text Box 9"/>
          <p:cNvSpPr txBox="1">
            <a:spLocks noChangeArrowheads="1"/>
          </p:cNvSpPr>
          <p:nvPr/>
        </p:nvSpPr>
        <p:spPr bwMode="auto">
          <a:xfrm>
            <a:off x="4686300" y="5429250"/>
            <a:ext cx="3143250" cy="461665"/>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Calibri" pitchFamily="34" charset="0"/>
              </a:defRPr>
            </a:lvl1pPr>
            <a:lvl2pPr marL="742950" indent="-285750" eaLnBrk="0" hangingPunct="0">
              <a:defRPr sz="1600">
                <a:solidFill>
                  <a:schemeClr val="tx1"/>
                </a:solidFill>
                <a:latin typeface="Calibri" pitchFamily="34" charset="0"/>
              </a:defRPr>
            </a:lvl2pPr>
            <a:lvl3pPr marL="1143000" indent="-228600" eaLnBrk="0" hangingPunct="0">
              <a:defRPr sz="1600">
                <a:solidFill>
                  <a:schemeClr val="tx1"/>
                </a:solidFill>
                <a:latin typeface="Calibri" pitchFamily="34" charset="0"/>
              </a:defRPr>
            </a:lvl3pPr>
            <a:lvl4pPr marL="1600200" indent="-228600" eaLnBrk="0" hangingPunct="0">
              <a:defRPr sz="1600">
                <a:solidFill>
                  <a:schemeClr val="tx1"/>
                </a:solidFill>
                <a:latin typeface="Calibri" pitchFamily="34" charset="0"/>
              </a:defRPr>
            </a:lvl4pPr>
            <a:lvl5pPr marL="2057400" indent="-228600" eaLnBrk="0" hangingPunct="0">
              <a:defRPr sz="1600">
                <a:solidFill>
                  <a:schemeClr val="tx1"/>
                </a:solidFill>
                <a:latin typeface="Calibri" pitchFamily="34" charset="0"/>
              </a:defRPr>
            </a:lvl5pPr>
            <a:lvl6pPr marL="2514600" indent="-228600" algn="r" eaLnBrk="0" fontAlgn="base" hangingPunct="0">
              <a:spcBef>
                <a:spcPct val="0"/>
              </a:spcBef>
              <a:spcAft>
                <a:spcPct val="0"/>
              </a:spcAft>
              <a:defRPr sz="1600">
                <a:solidFill>
                  <a:schemeClr val="tx1"/>
                </a:solidFill>
                <a:latin typeface="Calibri" pitchFamily="34" charset="0"/>
              </a:defRPr>
            </a:lvl6pPr>
            <a:lvl7pPr marL="2971800" indent="-228600" algn="r" eaLnBrk="0" fontAlgn="base" hangingPunct="0">
              <a:spcBef>
                <a:spcPct val="0"/>
              </a:spcBef>
              <a:spcAft>
                <a:spcPct val="0"/>
              </a:spcAft>
              <a:defRPr sz="1600">
                <a:solidFill>
                  <a:schemeClr val="tx1"/>
                </a:solidFill>
                <a:latin typeface="Calibri" pitchFamily="34" charset="0"/>
              </a:defRPr>
            </a:lvl7pPr>
            <a:lvl8pPr marL="3429000" indent="-228600" algn="r" eaLnBrk="0" fontAlgn="base" hangingPunct="0">
              <a:spcBef>
                <a:spcPct val="0"/>
              </a:spcBef>
              <a:spcAft>
                <a:spcPct val="0"/>
              </a:spcAft>
              <a:defRPr sz="1600">
                <a:solidFill>
                  <a:schemeClr val="tx1"/>
                </a:solidFill>
                <a:latin typeface="Calibri" pitchFamily="34" charset="0"/>
              </a:defRPr>
            </a:lvl8pPr>
            <a:lvl9pPr marL="3886200" indent="-228600" algn="r" eaLnBrk="0" fontAlgn="base" hangingPunct="0">
              <a:spcBef>
                <a:spcPct val="0"/>
              </a:spcBef>
              <a:spcAft>
                <a:spcPct val="0"/>
              </a:spcAft>
              <a:defRPr sz="1600">
                <a:solidFill>
                  <a:schemeClr val="tx1"/>
                </a:solidFill>
                <a:latin typeface="Calibri" pitchFamily="34" charset="0"/>
              </a:defRPr>
            </a:lvl9pPr>
          </a:lstStyle>
          <a:p>
            <a:pPr algn="ctr" eaLnBrk="1" hangingPunct="1"/>
            <a:r>
              <a:rPr lang="en-US" sz="2400">
                <a:solidFill>
                  <a:srgbClr val="FF0000"/>
                </a:solidFill>
              </a:rPr>
              <a:t>breakdown region</a:t>
            </a:r>
            <a:endParaRPr lang="en-US" sz="2400"/>
          </a:p>
        </p:txBody>
      </p:sp>
    </p:spTree>
    <p:extLst>
      <p:ext uri="{BB962C8B-B14F-4D97-AF65-F5344CB8AC3E}">
        <p14:creationId xmlns:p14="http://schemas.microsoft.com/office/powerpoint/2010/main" val="840744317"/>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p:cNvSpPr>
            <a:spLocks noGrp="1" noChangeArrowheads="1"/>
          </p:cNvSpPr>
          <p:nvPr>
            <p:ph type="title"/>
          </p:nvPr>
        </p:nvSpPr>
        <p:spPr>
          <a:xfrm>
            <a:off x="1485900" y="971550"/>
            <a:ext cx="5943600" cy="971550"/>
          </a:xfrm>
        </p:spPr>
        <p:txBody>
          <a:bodyPr>
            <a:normAutofit/>
          </a:bodyPr>
          <a:lstStyle/>
          <a:p>
            <a:pPr eaLnBrk="1" hangingPunct="1"/>
            <a:r>
              <a:rPr lang="en-US" sz="2400" dirty="0"/>
              <a:t>4.3. Modeling the Diode Forward Characteristic</a:t>
            </a:r>
          </a:p>
        </p:txBody>
      </p:sp>
      <p:sp>
        <p:nvSpPr>
          <p:cNvPr id="1657859" name="Rectangle 3"/>
          <p:cNvSpPr>
            <a:spLocks noGrp="1" noChangeArrowheads="1"/>
          </p:cNvSpPr>
          <p:nvPr>
            <p:ph idx="1"/>
          </p:nvPr>
        </p:nvSpPr>
        <p:spPr/>
        <p:txBody>
          <a:bodyPr>
            <a:normAutofit/>
          </a:bodyPr>
          <a:lstStyle/>
          <a:p>
            <a:r>
              <a:rPr lang="en-US" sz="2100" dirty="0"/>
              <a:t>We are now ready to consider the analysis of circuits employing forward-conducting diodes.</a:t>
            </a:r>
          </a:p>
          <a:p>
            <a:r>
              <a:rPr lang="en-US" sz="2100" dirty="0"/>
              <a:t>Upcoming slides, we will discuss </a:t>
            </a:r>
            <a:r>
              <a:rPr lang="en-US" sz="2100" dirty="0">
                <a:solidFill>
                  <a:srgbClr val="FF0000"/>
                </a:solidFill>
              </a:rPr>
              <a:t>simplified diode models</a:t>
            </a:r>
            <a:r>
              <a:rPr lang="en-US" sz="2100" dirty="0"/>
              <a:t> better suited for use in circuit analyses:</a:t>
            </a:r>
          </a:p>
          <a:p>
            <a:pPr lvl="1" eaLnBrk="1" hangingPunct="1"/>
            <a:r>
              <a:rPr lang="en-US" sz="2100" dirty="0">
                <a:solidFill>
                  <a:srgbClr val="FF0000"/>
                </a:solidFill>
              </a:rPr>
              <a:t>exponential model</a:t>
            </a:r>
          </a:p>
          <a:p>
            <a:pPr lvl="1" eaLnBrk="1" hangingPunct="1"/>
            <a:r>
              <a:rPr lang="en-US" sz="2100" dirty="0">
                <a:solidFill>
                  <a:srgbClr val="FF0000"/>
                </a:solidFill>
              </a:rPr>
              <a:t>constant voltage-drop model</a:t>
            </a:r>
          </a:p>
          <a:p>
            <a:pPr lvl="1" eaLnBrk="1" hangingPunct="1"/>
            <a:r>
              <a:rPr lang="en-US" sz="2100" dirty="0">
                <a:solidFill>
                  <a:srgbClr val="FF0000"/>
                </a:solidFill>
              </a:rPr>
              <a:t>ideal diode model</a:t>
            </a:r>
          </a:p>
          <a:p>
            <a:pPr lvl="1" eaLnBrk="1" hangingPunct="1"/>
            <a:r>
              <a:rPr lang="en-US" sz="2100" dirty="0">
                <a:solidFill>
                  <a:srgbClr val="FF0000"/>
                </a:solidFill>
              </a:rPr>
              <a:t>small-signal (linearization) model</a:t>
            </a:r>
          </a:p>
        </p:txBody>
      </p:sp>
      <p:sp>
        <p:nvSpPr>
          <p:cNvPr id="2" name="Date Placeholder 1"/>
          <p:cNvSpPr>
            <a:spLocks noGrp="1"/>
          </p:cNvSpPr>
          <p:nvPr>
            <p:ph type="dt" sz="half" idx="10"/>
          </p:nvPr>
        </p:nvSpPr>
        <p:spPr/>
        <p:txBody>
          <a:bodyPr/>
          <a:lstStyle/>
          <a:p>
            <a:fld id="{501994C8-D3E4-4CE8-9C63-756EA210829C}" type="datetime1">
              <a:rPr lang="en-US" smtClean="0"/>
              <a:t>10/28/2017</a:t>
            </a:fld>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34</a:t>
            </a:fld>
            <a:endParaRPr lang="en-US"/>
          </a:p>
        </p:txBody>
      </p:sp>
    </p:spTree>
    <p:extLst>
      <p:ext uri="{BB962C8B-B14F-4D97-AF65-F5344CB8AC3E}">
        <p14:creationId xmlns:p14="http://schemas.microsoft.com/office/powerpoint/2010/main" val="1613389708"/>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1657859">
                                            <p:txEl>
                                              <p:pRg st="2" end="2"/>
                                            </p:txEl>
                                          </p:spTgt>
                                        </p:tgtEl>
                                        <p:attrNameLst>
                                          <p:attrName>style.visibility</p:attrName>
                                        </p:attrNameLst>
                                      </p:cBhvr>
                                      <p:to>
                                        <p:strVal val="visible"/>
                                      </p:to>
                                    </p:set>
                                    <p:animEffect transition="in" filter="fade">
                                      <p:cBhvr>
                                        <p:cTn id="7" dur="1000"/>
                                        <p:tgtEl>
                                          <p:spTgt spid="1657859">
                                            <p:txEl>
                                              <p:pRg st="2" end="2"/>
                                            </p:txEl>
                                          </p:spTgt>
                                        </p:tgtEl>
                                      </p:cBhvr>
                                    </p:animEffect>
                                  </p:childTnLst>
                                </p:cTn>
                              </p:par>
                            </p:childTnLst>
                          </p:cTn>
                        </p:par>
                        <p:par>
                          <p:cTn id="8" fill="hold" nodeType="afterGroup">
                            <p:stCondLst>
                              <p:cond delay="1000"/>
                            </p:stCondLst>
                            <p:childTnLst>
                              <p:par>
                                <p:cTn id="9" presetID="10" presetClass="entr" presetSubtype="0" fill="hold" nodeType="afterEffect">
                                  <p:stCondLst>
                                    <p:cond delay="0"/>
                                  </p:stCondLst>
                                  <p:childTnLst>
                                    <p:set>
                                      <p:cBhvr>
                                        <p:cTn id="10" dur="1" fill="hold">
                                          <p:stCondLst>
                                            <p:cond delay="0"/>
                                          </p:stCondLst>
                                        </p:cTn>
                                        <p:tgtEl>
                                          <p:spTgt spid="1657859">
                                            <p:txEl>
                                              <p:pRg st="3" end="3"/>
                                            </p:txEl>
                                          </p:spTgt>
                                        </p:tgtEl>
                                        <p:attrNameLst>
                                          <p:attrName>style.visibility</p:attrName>
                                        </p:attrNameLst>
                                      </p:cBhvr>
                                      <p:to>
                                        <p:strVal val="visible"/>
                                      </p:to>
                                    </p:set>
                                    <p:animEffect transition="in" filter="fade">
                                      <p:cBhvr>
                                        <p:cTn id="11" dur="1000"/>
                                        <p:tgtEl>
                                          <p:spTgt spid="1657859">
                                            <p:txEl>
                                              <p:pRg st="3" end="3"/>
                                            </p:txEl>
                                          </p:spTgt>
                                        </p:tgtEl>
                                      </p:cBhvr>
                                    </p:animEffect>
                                  </p:childTnLst>
                                </p:cTn>
                              </p:par>
                            </p:childTnLst>
                          </p:cTn>
                        </p:par>
                        <p:par>
                          <p:cTn id="12" fill="hold" nodeType="afterGroup">
                            <p:stCondLst>
                              <p:cond delay="2000"/>
                            </p:stCondLst>
                            <p:childTnLst>
                              <p:par>
                                <p:cTn id="13" presetID="10" presetClass="entr" presetSubtype="0" fill="hold" nodeType="afterEffect">
                                  <p:stCondLst>
                                    <p:cond delay="0"/>
                                  </p:stCondLst>
                                  <p:childTnLst>
                                    <p:set>
                                      <p:cBhvr>
                                        <p:cTn id="14" dur="1" fill="hold">
                                          <p:stCondLst>
                                            <p:cond delay="0"/>
                                          </p:stCondLst>
                                        </p:cTn>
                                        <p:tgtEl>
                                          <p:spTgt spid="1657859">
                                            <p:txEl>
                                              <p:pRg st="4" end="4"/>
                                            </p:txEl>
                                          </p:spTgt>
                                        </p:tgtEl>
                                        <p:attrNameLst>
                                          <p:attrName>style.visibility</p:attrName>
                                        </p:attrNameLst>
                                      </p:cBhvr>
                                      <p:to>
                                        <p:strVal val="visible"/>
                                      </p:to>
                                    </p:set>
                                    <p:animEffect transition="in" filter="fade">
                                      <p:cBhvr>
                                        <p:cTn id="15" dur="1000"/>
                                        <p:tgtEl>
                                          <p:spTgt spid="1657859">
                                            <p:txEl>
                                              <p:pRg st="4" end="4"/>
                                            </p:txEl>
                                          </p:spTgt>
                                        </p:tgtEl>
                                      </p:cBhvr>
                                    </p:animEffect>
                                  </p:childTnLst>
                                </p:cTn>
                              </p:par>
                            </p:childTnLst>
                          </p:cTn>
                        </p:par>
                        <p:par>
                          <p:cTn id="16" fill="hold" nodeType="afterGroup">
                            <p:stCondLst>
                              <p:cond delay="3000"/>
                            </p:stCondLst>
                            <p:childTnLst>
                              <p:par>
                                <p:cTn id="17" presetID="10" presetClass="entr" presetSubtype="0" fill="hold" nodeType="afterEffect">
                                  <p:stCondLst>
                                    <p:cond delay="0"/>
                                  </p:stCondLst>
                                  <p:childTnLst>
                                    <p:set>
                                      <p:cBhvr>
                                        <p:cTn id="18" dur="1" fill="hold">
                                          <p:stCondLst>
                                            <p:cond delay="0"/>
                                          </p:stCondLst>
                                        </p:cTn>
                                        <p:tgtEl>
                                          <p:spTgt spid="1657859">
                                            <p:txEl>
                                              <p:pRg st="5" end="5"/>
                                            </p:txEl>
                                          </p:spTgt>
                                        </p:tgtEl>
                                        <p:attrNameLst>
                                          <p:attrName>style.visibility</p:attrName>
                                        </p:attrNameLst>
                                      </p:cBhvr>
                                      <p:to>
                                        <p:strVal val="visible"/>
                                      </p:to>
                                    </p:set>
                                    <p:animEffect transition="in" filter="fade">
                                      <p:cBhvr>
                                        <p:cTn id="19" dur="1000"/>
                                        <p:tgtEl>
                                          <p:spTgt spid="165785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ChangeArrowheads="1"/>
          </p:cNvSpPr>
          <p:nvPr>
            <p:ph type="title"/>
          </p:nvPr>
        </p:nvSpPr>
        <p:spPr/>
        <p:txBody>
          <a:bodyPr/>
          <a:lstStyle/>
          <a:p>
            <a:pPr eaLnBrk="1" hangingPunct="1"/>
            <a:r>
              <a:rPr lang="en-US" sz="2400"/>
              <a:t>4.3.1. The Exponential Model</a:t>
            </a:r>
          </a:p>
        </p:txBody>
      </p:sp>
      <p:graphicFrame>
        <p:nvGraphicFramePr>
          <p:cNvPr id="28677" name="Object 4"/>
          <p:cNvGraphicFramePr>
            <a:graphicFrameLocks noGrp="1" noChangeAspect="1"/>
          </p:cNvGraphicFramePr>
          <p:nvPr>
            <p:ph idx="1"/>
            <p:extLst>
              <p:ext uri="{D42A27DB-BD31-4B8C-83A1-F6EECF244321}">
                <p14:modId xmlns:p14="http://schemas.microsoft.com/office/powerpoint/2010/main" val="3741353516"/>
              </p:ext>
            </p:extLst>
          </p:nvPr>
        </p:nvGraphicFramePr>
        <p:xfrm>
          <a:off x="3496733" y="4740539"/>
          <a:ext cx="2159000" cy="906463"/>
        </p:xfrm>
        <a:graphic>
          <a:graphicData uri="http://schemas.openxmlformats.org/presentationml/2006/ole">
            <mc:AlternateContent xmlns:mc="http://schemas.openxmlformats.org/markup-compatibility/2006">
              <mc:Choice xmlns:v="urn:schemas-microsoft-com:vml" Requires="v">
                <p:oleObj spid="_x0000_s6174" name="Equation" r:id="rId4" imgW="1028254" imgH="431613" progId="Equation.DSMT4">
                  <p:embed/>
                </p:oleObj>
              </mc:Choice>
              <mc:Fallback>
                <p:oleObj name="Equation" r:id="rId4" imgW="1028254" imgH="431613"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96733" y="4740539"/>
                        <a:ext cx="2159000" cy="906463"/>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76200" cmpd="sng">
                            <a:solidFill>
                              <a:srgbClr val="FFFFCC"/>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Date Placeholder 1"/>
          <p:cNvSpPr>
            <a:spLocks noGrp="1"/>
          </p:cNvSpPr>
          <p:nvPr>
            <p:ph type="dt" sz="half" idx="10"/>
          </p:nvPr>
        </p:nvSpPr>
        <p:spPr/>
        <p:txBody>
          <a:bodyPr/>
          <a:lstStyle/>
          <a:p>
            <a:fld id="{495EB111-E3B6-453A-A17A-59D6D017EC75}" type="datetime1">
              <a:rPr lang="en-US" smtClean="0"/>
              <a:t>10/28/2017</a:t>
            </a:fld>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35</a:t>
            </a:fld>
            <a:endParaRPr lang="en-US"/>
          </a:p>
        </p:txBody>
      </p:sp>
      <p:sp>
        <p:nvSpPr>
          <p:cNvPr id="28676" name="Rectangle 3"/>
          <p:cNvSpPr>
            <a:spLocks noGrp="1" noChangeArrowheads="1"/>
          </p:cNvSpPr>
          <p:nvPr>
            <p:ph type="body" idx="4294967295"/>
          </p:nvPr>
        </p:nvSpPr>
        <p:spPr>
          <a:xfrm>
            <a:off x="1296894" y="2566458"/>
            <a:ext cx="6172200" cy="3394075"/>
          </a:xfrm>
        </p:spPr>
        <p:txBody>
          <a:bodyPr/>
          <a:lstStyle/>
          <a:p>
            <a:pPr eaLnBrk="1" hangingPunct="1"/>
            <a:r>
              <a:rPr lang="en-US" sz="2400" b="1" dirty="0">
                <a:solidFill>
                  <a:srgbClr val="3333FF"/>
                </a:solidFill>
              </a:rPr>
              <a:t>exponential diode model</a:t>
            </a:r>
          </a:p>
          <a:p>
            <a:pPr lvl="1" eaLnBrk="1" hangingPunct="1"/>
            <a:r>
              <a:rPr lang="en-US" sz="2400" dirty="0"/>
              <a:t>most </a:t>
            </a:r>
            <a:r>
              <a:rPr lang="en-US" sz="2400" dirty="0">
                <a:solidFill>
                  <a:srgbClr val="FF0000"/>
                </a:solidFill>
              </a:rPr>
              <a:t>accurate</a:t>
            </a:r>
          </a:p>
          <a:p>
            <a:pPr lvl="1" eaLnBrk="1" hangingPunct="1"/>
            <a:r>
              <a:rPr lang="en-US" sz="2400" dirty="0"/>
              <a:t>most </a:t>
            </a:r>
            <a:r>
              <a:rPr lang="en-US" sz="2400" dirty="0">
                <a:solidFill>
                  <a:srgbClr val="FF0000"/>
                </a:solidFill>
              </a:rPr>
              <a:t>difficult</a:t>
            </a:r>
            <a:r>
              <a:rPr lang="en-US" sz="2400" dirty="0"/>
              <a:t> to employ in circuit analysis</a:t>
            </a:r>
          </a:p>
          <a:p>
            <a:pPr lvl="2" eaLnBrk="1" hangingPunct="1"/>
            <a:r>
              <a:rPr lang="en-US" sz="2100" dirty="0"/>
              <a:t>due to nonlinear nature</a:t>
            </a:r>
          </a:p>
        </p:txBody>
      </p:sp>
    </p:spTree>
    <p:extLst>
      <p:ext uri="{BB962C8B-B14F-4D97-AF65-F5344CB8AC3E}">
        <p14:creationId xmlns:p14="http://schemas.microsoft.com/office/powerpoint/2010/main" val="1622113500"/>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Grp="1" noChangeArrowheads="1"/>
          </p:cNvSpPr>
          <p:nvPr>
            <p:ph type="title"/>
          </p:nvPr>
        </p:nvSpPr>
        <p:spPr>
          <a:xfrm>
            <a:off x="1771650" y="971550"/>
            <a:ext cx="5372100" cy="971550"/>
          </a:xfrm>
        </p:spPr>
        <p:txBody>
          <a:bodyPr/>
          <a:lstStyle/>
          <a:p>
            <a:pPr eaLnBrk="1" hangingPunct="1"/>
            <a:r>
              <a:rPr lang="en-US" sz="2400" dirty="0"/>
              <a:t>4.3.1. The Exponential Model</a:t>
            </a:r>
          </a:p>
        </p:txBody>
      </p:sp>
      <p:sp>
        <p:nvSpPr>
          <p:cNvPr id="29700" name="Rectangle 4"/>
          <p:cNvSpPr>
            <a:spLocks noGrp="1" noChangeArrowheads="1"/>
          </p:cNvSpPr>
          <p:nvPr>
            <p:ph type="body" sz="half" idx="1"/>
          </p:nvPr>
        </p:nvSpPr>
        <p:spPr>
          <a:xfrm>
            <a:off x="800100" y="2057400"/>
            <a:ext cx="4305300" cy="4038600"/>
          </a:xfrm>
        </p:spPr>
        <p:txBody>
          <a:bodyPr>
            <a:normAutofit/>
          </a:bodyPr>
          <a:lstStyle/>
          <a:p>
            <a:pPr eaLnBrk="1" hangingPunct="1"/>
            <a:r>
              <a:rPr lang="en-US" sz="2100" b="1" dirty="0">
                <a:solidFill>
                  <a:srgbClr val="FF0000"/>
                </a:solidFill>
              </a:rPr>
              <a:t>Q: </a:t>
            </a:r>
            <a:r>
              <a:rPr lang="en-US" sz="2100" dirty="0"/>
              <a:t>How does one </a:t>
            </a:r>
            <a:r>
              <a:rPr lang="en-US" sz="2100" dirty="0">
                <a:solidFill>
                  <a:srgbClr val="FF0000"/>
                </a:solidFill>
              </a:rPr>
              <a:t>solve</a:t>
            </a:r>
            <a:r>
              <a:rPr lang="en-US" sz="2100" dirty="0"/>
              <a:t> for </a:t>
            </a:r>
            <a:r>
              <a:rPr lang="en-US" sz="2100" i="1" dirty="0"/>
              <a:t>I</a:t>
            </a:r>
            <a:r>
              <a:rPr lang="en-US" sz="2100" i="1" baseline="-25000" dirty="0"/>
              <a:t>D</a:t>
            </a:r>
            <a:r>
              <a:rPr lang="en-US" sz="2100" dirty="0"/>
              <a:t> in circuit to right?</a:t>
            </a:r>
          </a:p>
          <a:p>
            <a:pPr lvl="1" eaLnBrk="1" hangingPunct="1"/>
            <a:r>
              <a:rPr lang="en-US" sz="2100" i="1" dirty="0"/>
              <a:t>V</a:t>
            </a:r>
            <a:r>
              <a:rPr lang="en-US" sz="2100" i="1" baseline="-25000" dirty="0"/>
              <a:t>DD</a:t>
            </a:r>
            <a:r>
              <a:rPr lang="en-US" sz="2100" dirty="0"/>
              <a:t> = 5</a:t>
            </a:r>
            <a:r>
              <a:rPr lang="en-US" sz="2100" i="1" dirty="0">
                <a:solidFill>
                  <a:srgbClr val="FF0000"/>
                </a:solidFill>
              </a:rPr>
              <a:t>V</a:t>
            </a:r>
          </a:p>
          <a:p>
            <a:pPr lvl="1" eaLnBrk="1" hangingPunct="1"/>
            <a:r>
              <a:rPr lang="en-US" sz="2100" i="1" dirty="0"/>
              <a:t>R </a:t>
            </a:r>
            <a:r>
              <a:rPr lang="en-US" sz="2100" dirty="0"/>
              <a:t>= 1</a:t>
            </a:r>
            <a:r>
              <a:rPr lang="en-US" sz="2100" i="1" dirty="0">
                <a:solidFill>
                  <a:srgbClr val="FF0000"/>
                </a:solidFill>
              </a:rPr>
              <a:t>kOhm</a:t>
            </a:r>
          </a:p>
          <a:p>
            <a:pPr lvl="1" eaLnBrk="1" hangingPunct="1"/>
            <a:r>
              <a:rPr lang="en-US" sz="2100" i="1" dirty="0"/>
              <a:t>I</a:t>
            </a:r>
            <a:r>
              <a:rPr lang="en-US" sz="2100" i="1" baseline="-25000" dirty="0"/>
              <a:t>D</a:t>
            </a:r>
            <a:r>
              <a:rPr lang="en-US" sz="2100" dirty="0"/>
              <a:t> = 1</a:t>
            </a:r>
            <a:r>
              <a:rPr lang="en-US" sz="2100" i="1" dirty="0">
                <a:solidFill>
                  <a:srgbClr val="FF0000"/>
                </a:solidFill>
              </a:rPr>
              <a:t>mA</a:t>
            </a:r>
            <a:r>
              <a:rPr lang="en-US" sz="2100" dirty="0"/>
              <a:t> @ 0.7</a:t>
            </a:r>
            <a:r>
              <a:rPr lang="en-US" sz="2100" i="1" dirty="0">
                <a:solidFill>
                  <a:srgbClr val="FF0000"/>
                </a:solidFill>
              </a:rPr>
              <a:t>V</a:t>
            </a:r>
          </a:p>
          <a:p>
            <a:pPr eaLnBrk="1" hangingPunct="1"/>
            <a:r>
              <a:rPr lang="en-US" sz="2100" b="1" dirty="0">
                <a:solidFill>
                  <a:srgbClr val="008000"/>
                </a:solidFill>
              </a:rPr>
              <a:t>A:</a:t>
            </a:r>
            <a:r>
              <a:rPr lang="en-US" sz="2100" dirty="0">
                <a:solidFill>
                  <a:srgbClr val="008000"/>
                </a:solidFill>
              </a:rPr>
              <a:t> </a:t>
            </a:r>
            <a:r>
              <a:rPr lang="en-US" sz="2100" dirty="0"/>
              <a:t>Two methods exist…</a:t>
            </a:r>
          </a:p>
          <a:p>
            <a:pPr lvl="1" eaLnBrk="1" hangingPunct="1"/>
            <a:r>
              <a:rPr lang="en-US" sz="2100" b="1" dirty="0">
                <a:solidFill>
                  <a:srgbClr val="3333FF"/>
                </a:solidFill>
              </a:rPr>
              <a:t>graphical method</a:t>
            </a:r>
          </a:p>
          <a:p>
            <a:pPr lvl="1" eaLnBrk="1" hangingPunct="1"/>
            <a:r>
              <a:rPr lang="en-US" sz="2100" b="1" dirty="0">
                <a:solidFill>
                  <a:srgbClr val="3333FF"/>
                </a:solidFill>
              </a:rPr>
              <a:t>iterative method</a:t>
            </a:r>
          </a:p>
          <a:p>
            <a:pPr eaLnBrk="1" hangingPunct="1"/>
            <a:endParaRPr lang="en-US" sz="2100" b="1" dirty="0">
              <a:solidFill>
                <a:srgbClr val="3333FF"/>
              </a:solidFill>
            </a:endParaRPr>
          </a:p>
        </p:txBody>
      </p:sp>
      <p:graphicFrame>
        <p:nvGraphicFramePr>
          <p:cNvPr id="29703" name="Object 8"/>
          <p:cNvGraphicFramePr>
            <a:graphicFrameLocks noGrp="1" noChangeAspect="1"/>
          </p:cNvGraphicFramePr>
          <p:nvPr>
            <p:ph sz="half" idx="2"/>
            <p:extLst>
              <p:ext uri="{D42A27DB-BD31-4B8C-83A1-F6EECF244321}">
                <p14:modId xmlns:p14="http://schemas.microsoft.com/office/powerpoint/2010/main" val="2885179028"/>
              </p:ext>
            </p:extLst>
          </p:nvPr>
        </p:nvGraphicFramePr>
        <p:xfrm>
          <a:off x="5566149" y="4875592"/>
          <a:ext cx="2189285" cy="685800"/>
        </p:xfrm>
        <a:graphic>
          <a:graphicData uri="http://schemas.openxmlformats.org/presentationml/2006/ole">
            <mc:AlternateContent xmlns:mc="http://schemas.openxmlformats.org/markup-compatibility/2006">
              <mc:Choice xmlns:v="urn:schemas-microsoft-com:vml" Requires="v">
                <p:oleObj spid="_x0000_s7199" name="Equation" r:id="rId3" imgW="1054100" imgH="330200" progId="Equation.DSMT4">
                  <p:embed/>
                </p:oleObj>
              </mc:Choice>
              <mc:Fallback>
                <p:oleObj name="Equation" r:id="rId3" imgW="1054100" imgH="3302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6149" y="4875592"/>
                        <a:ext cx="2189285" cy="685800"/>
                      </a:xfrm>
                      <a:prstGeom prst="rect">
                        <a:avLst/>
                      </a:prstGeom>
                      <a:noFill/>
                      <a:ln>
                        <a:noFill/>
                      </a:ln>
                      <a:effectLst/>
                      <a:extLst/>
                    </p:spPr>
                  </p:pic>
                </p:oleObj>
              </mc:Fallback>
            </mc:AlternateContent>
          </a:graphicData>
        </a:graphic>
      </p:graphicFrame>
      <p:sp>
        <p:nvSpPr>
          <p:cNvPr id="2" name="Slide Number Placeholder 1"/>
          <p:cNvSpPr>
            <a:spLocks noGrp="1"/>
          </p:cNvSpPr>
          <p:nvPr>
            <p:ph type="sldNum" sz="quarter" idx="11"/>
          </p:nvPr>
        </p:nvSpPr>
        <p:spPr/>
        <p:txBody>
          <a:bodyPr/>
          <a:lstStyle/>
          <a:p>
            <a:pPr>
              <a:defRPr/>
            </a:pPr>
            <a:fld id="{ABEEFF7F-5A95-49AE-8F53-BC2EF76CBC23}" type="slidenum">
              <a:rPr lang="en-US" smtClean="0"/>
              <a:pPr>
                <a:defRPr/>
              </a:pPr>
              <a:t>36</a:t>
            </a:fld>
            <a:endParaRPr lang="en-US"/>
          </a:p>
        </p:txBody>
      </p:sp>
      <p:pic>
        <p:nvPicPr>
          <p:cNvPr id="29701" name="Picture 6" descr="se04F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2180666"/>
            <a:ext cx="2990300" cy="169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2" name="Rectangle 4"/>
          <p:cNvSpPr>
            <a:spLocks noChangeArrowheads="1"/>
          </p:cNvSpPr>
          <p:nvPr/>
        </p:nvSpPr>
        <p:spPr bwMode="auto">
          <a:xfrm>
            <a:off x="5257800" y="3871029"/>
            <a:ext cx="325755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600" b="1" dirty="0"/>
              <a:t>Figure 4.10: </a:t>
            </a:r>
            <a:r>
              <a:rPr lang="en-US" sz="1600" dirty="0"/>
              <a:t>A simple circuit used to illustrate the analysis of circuits in which the diode is forward conducting.</a:t>
            </a:r>
          </a:p>
        </p:txBody>
      </p:sp>
    </p:spTree>
    <p:extLst>
      <p:ext uri="{BB962C8B-B14F-4D97-AF65-F5344CB8AC3E}">
        <p14:creationId xmlns:p14="http://schemas.microsoft.com/office/powerpoint/2010/main" val="2643523965"/>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p:txBody>
          <a:bodyPr/>
          <a:lstStyle/>
          <a:p>
            <a:pPr eaLnBrk="1" hangingPunct="1"/>
            <a:r>
              <a:rPr lang="en-US" sz="2400"/>
              <a:t>4.3.2. Graphical Analysis Using Exponential Model</a:t>
            </a:r>
          </a:p>
        </p:txBody>
      </p:sp>
      <p:sp>
        <p:nvSpPr>
          <p:cNvPr id="30724" name="Rectangle 4"/>
          <p:cNvSpPr>
            <a:spLocks noGrp="1" noChangeArrowheads="1"/>
          </p:cNvSpPr>
          <p:nvPr>
            <p:ph sz="half" idx="1"/>
          </p:nvPr>
        </p:nvSpPr>
        <p:spPr/>
        <p:txBody>
          <a:bodyPr>
            <a:normAutofit fontScale="92500"/>
          </a:bodyPr>
          <a:lstStyle/>
          <a:p>
            <a:pPr eaLnBrk="1" hangingPunct="1"/>
            <a:r>
              <a:rPr lang="en-US" b="1" smtClean="0"/>
              <a:t>step #1:</a:t>
            </a:r>
            <a:r>
              <a:rPr lang="en-US" smtClean="0"/>
              <a:t> </a:t>
            </a:r>
            <a:r>
              <a:rPr lang="en-US" smtClean="0">
                <a:solidFill>
                  <a:srgbClr val="FF0000"/>
                </a:solidFill>
              </a:rPr>
              <a:t>Plot the relationships </a:t>
            </a:r>
            <a:r>
              <a:rPr lang="en-US" smtClean="0"/>
              <a:t>of (4.6) and (4.7) on single graph</a:t>
            </a:r>
          </a:p>
          <a:p>
            <a:pPr eaLnBrk="1" hangingPunct="1"/>
            <a:r>
              <a:rPr lang="en-US" b="1" smtClean="0"/>
              <a:t>step #2:</a:t>
            </a:r>
            <a:r>
              <a:rPr lang="en-US" smtClean="0"/>
              <a:t> </a:t>
            </a:r>
            <a:r>
              <a:rPr lang="en-US" smtClean="0">
                <a:solidFill>
                  <a:srgbClr val="FF0000"/>
                </a:solidFill>
              </a:rPr>
              <a:t>Find intersection </a:t>
            </a:r>
            <a:r>
              <a:rPr lang="en-US" smtClean="0"/>
              <a:t>of the two…</a:t>
            </a:r>
          </a:p>
          <a:p>
            <a:pPr lvl="1" eaLnBrk="1" hangingPunct="1"/>
            <a:r>
              <a:rPr lang="en-US" sz="2100" b="1">
                <a:solidFill>
                  <a:srgbClr val="3333FF"/>
                </a:solidFill>
              </a:rPr>
              <a:t>load line</a:t>
            </a:r>
            <a:r>
              <a:rPr lang="en-US" sz="2100"/>
              <a:t> and diode characteristic intersect at </a:t>
            </a:r>
            <a:r>
              <a:rPr lang="en-US" sz="2100" b="1">
                <a:solidFill>
                  <a:srgbClr val="3333FF"/>
                </a:solidFill>
              </a:rPr>
              <a:t>operating point</a:t>
            </a:r>
            <a:endParaRPr lang="en-US" sz="2100"/>
          </a:p>
        </p:txBody>
      </p:sp>
      <p:sp>
        <p:nvSpPr>
          <p:cNvPr id="2" name="Date Placeholder 1"/>
          <p:cNvSpPr>
            <a:spLocks noGrp="1"/>
          </p:cNvSpPr>
          <p:nvPr>
            <p:ph type="dt" sz="half" idx="10"/>
          </p:nvPr>
        </p:nvSpPr>
        <p:spPr/>
        <p:txBody>
          <a:bodyPr/>
          <a:lstStyle/>
          <a:p>
            <a:fld id="{89CDC210-1069-47F4-A523-E218470A863D}" type="datetime1">
              <a:rPr lang="en-US" smtClean="0"/>
              <a:t>10/28/2017</a:t>
            </a:fld>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37</a:t>
            </a:fld>
            <a:endParaRPr lang="en-US"/>
          </a:p>
        </p:txBody>
      </p:sp>
      <p:pic>
        <p:nvPicPr>
          <p:cNvPr id="30726" name="Picture 6" descr="se04F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9200" y="2478285"/>
            <a:ext cx="3226594" cy="1901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7" name="Rectangle 4"/>
          <p:cNvSpPr>
            <a:spLocks noChangeArrowheads="1"/>
          </p:cNvSpPr>
          <p:nvPr/>
        </p:nvSpPr>
        <p:spPr bwMode="auto">
          <a:xfrm>
            <a:off x="5029200" y="4551164"/>
            <a:ext cx="325755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400" b="1" dirty="0"/>
              <a:t>Figure 4.11: </a:t>
            </a:r>
            <a:r>
              <a:rPr lang="en-US" sz="1400" dirty="0"/>
              <a:t>Graphical analysis of the circuit in Fig. 4.10 using the exponential diode model.</a:t>
            </a:r>
          </a:p>
        </p:txBody>
      </p:sp>
      <p:sp>
        <p:nvSpPr>
          <p:cNvPr id="1672200" name="Line 8"/>
          <p:cNvSpPr>
            <a:spLocks noChangeShapeType="1"/>
          </p:cNvSpPr>
          <p:nvPr/>
        </p:nvSpPr>
        <p:spPr bwMode="auto">
          <a:xfrm>
            <a:off x="4800600" y="2686050"/>
            <a:ext cx="2514600" cy="142875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1672201" name="Line 9"/>
          <p:cNvSpPr>
            <a:spLocks noChangeShapeType="1"/>
          </p:cNvSpPr>
          <p:nvPr/>
        </p:nvSpPr>
        <p:spPr bwMode="auto">
          <a:xfrm flipV="1">
            <a:off x="5886450" y="2857500"/>
            <a:ext cx="400050" cy="10287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1672202" name="Oval 10"/>
          <p:cNvSpPr>
            <a:spLocks noChangeArrowheads="1"/>
          </p:cNvSpPr>
          <p:nvPr/>
        </p:nvSpPr>
        <p:spPr bwMode="auto">
          <a:xfrm>
            <a:off x="5943600" y="3314700"/>
            <a:ext cx="228600" cy="2286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672203" name="Line 11"/>
          <p:cNvSpPr>
            <a:spLocks noChangeShapeType="1"/>
          </p:cNvSpPr>
          <p:nvPr/>
        </p:nvSpPr>
        <p:spPr bwMode="auto">
          <a:xfrm>
            <a:off x="4800600" y="2686050"/>
            <a:ext cx="2514600" cy="142875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1672204" name="Line 12"/>
          <p:cNvSpPr>
            <a:spLocks noChangeShapeType="1"/>
          </p:cNvSpPr>
          <p:nvPr/>
        </p:nvSpPr>
        <p:spPr bwMode="auto">
          <a:xfrm flipV="1">
            <a:off x="5886450" y="2857500"/>
            <a:ext cx="400050" cy="10287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1672205" name="Oval 13"/>
          <p:cNvSpPr>
            <a:spLocks noChangeArrowheads="1"/>
          </p:cNvSpPr>
          <p:nvPr/>
        </p:nvSpPr>
        <p:spPr bwMode="auto">
          <a:xfrm>
            <a:off x="5943600" y="3314700"/>
            <a:ext cx="228600" cy="2286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Tree>
    <p:extLst>
      <p:ext uri="{BB962C8B-B14F-4D97-AF65-F5344CB8AC3E}">
        <p14:creationId xmlns:p14="http://schemas.microsoft.com/office/powerpoint/2010/main" val="692291472"/>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672200"/>
                                        </p:tgtEl>
                                        <p:attrNameLst>
                                          <p:attrName>style.visibility</p:attrName>
                                        </p:attrNameLst>
                                      </p:cBhvr>
                                      <p:to>
                                        <p:strVal val="visible"/>
                                      </p:to>
                                    </p:set>
                                    <p:animEffect transition="in" filter="fade">
                                      <p:cBhvr>
                                        <p:cTn id="7" dur="1000"/>
                                        <p:tgtEl>
                                          <p:spTgt spid="1672200"/>
                                        </p:tgtEl>
                                      </p:cBhvr>
                                    </p:animEffect>
                                  </p:childTnLst>
                                </p:cTn>
                              </p:par>
                            </p:childTnLst>
                          </p:cTn>
                        </p:par>
                        <p:par>
                          <p:cTn id="8" fill="hold" nodeType="afterGroup">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672201"/>
                                        </p:tgtEl>
                                        <p:attrNameLst>
                                          <p:attrName>style.visibility</p:attrName>
                                        </p:attrNameLst>
                                      </p:cBhvr>
                                      <p:to>
                                        <p:strVal val="visible"/>
                                      </p:to>
                                    </p:set>
                                    <p:animEffect transition="in" filter="fade">
                                      <p:cBhvr>
                                        <p:cTn id="11" dur="1000"/>
                                        <p:tgtEl>
                                          <p:spTgt spid="1672201"/>
                                        </p:tgtEl>
                                      </p:cBhvr>
                                    </p:animEffect>
                                  </p:childTnLst>
                                </p:cTn>
                              </p:par>
                            </p:childTnLst>
                          </p:cTn>
                        </p:par>
                        <p:par>
                          <p:cTn id="12" fill="hold" nodeType="afterGroup">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1672202"/>
                                        </p:tgtEl>
                                        <p:attrNameLst>
                                          <p:attrName>style.visibility</p:attrName>
                                        </p:attrNameLst>
                                      </p:cBhvr>
                                      <p:to>
                                        <p:strVal val="visible"/>
                                      </p:to>
                                    </p:set>
                                    <p:animEffect transition="in" filter="fade">
                                      <p:cBhvr>
                                        <p:cTn id="15" dur="1000"/>
                                        <p:tgtEl>
                                          <p:spTgt spid="1672202"/>
                                        </p:tgtEl>
                                      </p:cBhvr>
                                    </p:animEffect>
                                  </p:childTnLst>
                                </p:cTn>
                              </p:par>
                              <p:par>
                                <p:cTn id="16" presetID="10" presetClass="exit" presetSubtype="0" fill="hold" grpId="1" nodeType="withEffect">
                                  <p:stCondLst>
                                    <p:cond delay="0"/>
                                  </p:stCondLst>
                                  <p:childTnLst>
                                    <p:animEffect transition="out" filter="fade">
                                      <p:cBhvr>
                                        <p:cTn id="17" dur="1000"/>
                                        <p:tgtEl>
                                          <p:spTgt spid="1672200"/>
                                        </p:tgtEl>
                                      </p:cBhvr>
                                    </p:animEffect>
                                    <p:set>
                                      <p:cBhvr>
                                        <p:cTn id="18" dur="1" fill="hold">
                                          <p:stCondLst>
                                            <p:cond delay="999"/>
                                          </p:stCondLst>
                                        </p:cTn>
                                        <p:tgtEl>
                                          <p:spTgt spid="1672200"/>
                                        </p:tgtEl>
                                        <p:attrNameLst>
                                          <p:attrName>style.visibility</p:attrName>
                                        </p:attrNameLst>
                                      </p:cBhvr>
                                      <p:to>
                                        <p:strVal val="hidden"/>
                                      </p:to>
                                    </p:set>
                                  </p:childTnLst>
                                </p:cTn>
                              </p:par>
                              <p:par>
                                <p:cTn id="19" presetID="10" presetClass="exit" presetSubtype="0" fill="hold" grpId="1" nodeType="withEffect">
                                  <p:stCondLst>
                                    <p:cond delay="0"/>
                                  </p:stCondLst>
                                  <p:childTnLst>
                                    <p:animEffect transition="out" filter="fade">
                                      <p:cBhvr>
                                        <p:cTn id="20" dur="1000"/>
                                        <p:tgtEl>
                                          <p:spTgt spid="1672201"/>
                                        </p:tgtEl>
                                      </p:cBhvr>
                                    </p:animEffect>
                                    <p:set>
                                      <p:cBhvr>
                                        <p:cTn id="21" dur="1" fill="hold">
                                          <p:stCondLst>
                                            <p:cond delay="999"/>
                                          </p:stCondLst>
                                        </p:cTn>
                                        <p:tgtEl>
                                          <p:spTgt spid="1672201"/>
                                        </p:tgtEl>
                                        <p:attrNameLst>
                                          <p:attrName>style.visibility</p:attrName>
                                        </p:attrNameLst>
                                      </p:cBhvr>
                                      <p:to>
                                        <p:strVal val="hidden"/>
                                      </p:to>
                                    </p:set>
                                  </p:childTnLst>
                                </p:cTn>
                              </p:par>
                            </p:childTnLst>
                          </p:cTn>
                        </p:par>
                        <p:par>
                          <p:cTn id="22" fill="hold" nodeType="afterGroup">
                            <p:stCondLst>
                              <p:cond delay="3000"/>
                            </p:stCondLst>
                            <p:childTnLst>
                              <p:par>
                                <p:cTn id="23" presetID="10" presetClass="exit" presetSubtype="0" fill="hold" grpId="1" nodeType="afterEffect">
                                  <p:stCondLst>
                                    <p:cond delay="0"/>
                                  </p:stCondLst>
                                  <p:childTnLst>
                                    <p:animEffect transition="out" filter="fade">
                                      <p:cBhvr>
                                        <p:cTn id="24" dur="1000"/>
                                        <p:tgtEl>
                                          <p:spTgt spid="1672202"/>
                                        </p:tgtEl>
                                      </p:cBhvr>
                                    </p:animEffect>
                                    <p:set>
                                      <p:cBhvr>
                                        <p:cTn id="25" dur="1" fill="hold">
                                          <p:stCondLst>
                                            <p:cond delay="999"/>
                                          </p:stCondLst>
                                        </p:cTn>
                                        <p:tgtEl>
                                          <p:spTgt spid="1672202"/>
                                        </p:tgtEl>
                                        <p:attrNameLst>
                                          <p:attrName>style.visibility</p:attrName>
                                        </p:attrNameLst>
                                      </p:cBhvr>
                                      <p:to>
                                        <p:strVal val="hidden"/>
                                      </p:to>
                                    </p:set>
                                  </p:childTnLst>
                                </p:cTn>
                              </p:par>
                              <p:par>
                                <p:cTn id="26" presetID="10" presetClass="entr" presetSubtype="0" fill="hold" grpId="0" nodeType="withEffect">
                                  <p:stCondLst>
                                    <p:cond delay="0"/>
                                  </p:stCondLst>
                                  <p:childTnLst>
                                    <p:set>
                                      <p:cBhvr>
                                        <p:cTn id="27" dur="1" fill="hold">
                                          <p:stCondLst>
                                            <p:cond delay="0"/>
                                          </p:stCondLst>
                                        </p:cTn>
                                        <p:tgtEl>
                                          <p:spTgt spid="1672203"/>
                                        </p:tgtEl>
                                        <p:attrNameLst>
                                          <p:attrName>style.visibility</p:attrName>
                                        </p:attrNameLst>
                                      </p:cBhvr>
                                      <p:to>
                                        <p:strVal val="visible"/>
                                      </p:to>
                                    </p:set>
                                    <p:animEffect transition="in" filter="fade">
                                      <p:cBhvr>
                                        <p:cTn id="28" dur="1000"/>
                                        <p:tgtEl>
                                          <p:spTgt spid="1672203"/>
                                        </p:tgtEl>
                                      </p:cBhvr>
                                    </p:animEffect>
                                  </p:childTnLst>
                                </p:cTn>
                              </p:par>
                            </p:childTnLst>
                          </p:cTn>
                        </p:par>
                        <p:par>
                          <p:cTn id="29" fill="hold" nodeType="afterGroup">
                            <p:stCondLst>
                              <p:cond delay="4000"/>
                            </p:stCondLst>
                            <p:childTnLst>
                              <p:par>
                                <p:cTn id="30" presetID="10" presetClass="entr" presetSubtype="0" fill="hold" grpId="0" nodeType="afterEffect">
                                  <p:stCondLst>
                                    <p:cond delay="0"/>
                                  </p:stCondLst>
                                  <p:childTnLst>
                                    <p:set>
                                      <p:cBhvr>
                                        <p:cTn id="31" dur="1" fill="hold">
                                          <p:stCondLst>
                                            <p:cond delay="0"/>
                                          </p:stCondLst>
                                        </p:cTn>
                                        <p:tgtEl>
                                          <p:spTgt spid="1672204"/>
                                        </p:tgtEl>
                                        <p:attrNameLst>
                                          <p:attrName>style.visibility</p:attrName>
                                        </p:attrNameLst>
                                      </p:cBhvr>
                                      <p:to>
                                        <p:strVal val="visible"/>
                                      </p:to>
                                    </p:set>
                                    <p:animEffect transition="in" filter="fade">
                                      <p:cBhvr>
                                        <p:cTn id="32" dur="1000"/>
                                        <p:tgtEl>
                                          <p:spTgt spid="1672204"/>
                                        </p:tgtEl>
                                      </p:cBhvr>
                                    </p:animEffect>
                                  </p:childTnLst>
                                </p:cTn>
                              </p:par>
                            </p:childTnLst>
                          </p:cTn>
                        </p:par>
                        <p:par>
                          <p:cTn id="33" fill="hold" nodeType="afterGroup">
                            <p:stCondLst>
                              <p:cond delay="5000"/>
                            </p:stCondLst>
                            <p:childTnLst>
                              <p:par>
                                <p:cTn id="34" presetID="10" presetClass="entr" presetSubtype="0" fill="hold" grpId="0" nodeType="afterEffect">
                                  <p:stCondLst>
                                    <p:cond delay="0"/>
                                  </p:stCondLst>
                                  <p:childTnLst>
                                    <p:set>
                                      <p:cBhvr>
                                        <p:cTn id="35" dur="1" fill="hold">
                                          <p:stCondLst>
                                            <p:cond delay="0"/>
                                          </p:stCondLst>
                                        </p:cTn>
                                        <p:tgtEl>
                                          <p:spTgt spid="1672205"/>
                                        </p:tgtEl>
                                        <p:attrNameLst>
                                          <p:attrName>style.visibility</p:attrName>
                                        </p:attrNameLst>
                                      </p:cBhvr>
                                      <p:to>
                                        <p:strVal val="visible"/>
                                      </p:to>
                                    </p:set>
                                    <p:animEffect transition="in" filter="fade">
                                      <p:cBhvr>
                                        <p:cTn id="36" dur="1000"/>
                                        <p:tgtEl>
                                          <p:spTgt spid="1672205"/>
                                        </p:tgtEl>
                                      </p:cBhvr>
                                    </p:animEffect>
                                  </p:childTnLst>
                                </p:cTn>
                              </p:par>
                              <p:par>
                                <p:cTn id="37" presetID="10" presetClass="exit" presetSubtype="0" fill="hold" grpId="1" nodeType="withEffect">
                                  <p:stCondLst>
                                    <p:cond delay="0"/>
                                  </p:stCondLst>
                                  <p:childTnLst>
                                    <p:animEffect transition="out" filter="fade">
                                      <p:cBhvr>
                                        <p:cTn id="38" dur="1000"/>
                                        <p:tgtEl>
                                          <p:spTgt spid="1672203"/>
                                        </p:tgtEl>
                                      </p:cBhvr>
                                    </p:animEffect>
                                    <p:set>
                                      <p:cBhvr>
                                        <p:cTn id="39" dur="1" fill="hold">
                                          <p:stCondLst>
                                            <p:cond delay="999"/>
                                          </p:stCondLst>
                                        </p:cTn>
                                        <p:tgtEl>
                                          <p:spTgt spid="1672203"/>
                                        </p:tgtEl>
                                        <p:attrNameLst>
                                          <p:attrName>style.visibility</p:attrName>
                                        </p:attrNameLst>
                                      </p:cBhvr>
                                      <p:to>
                                        <p:strVal val="hidden"/>
                                      </p:to>
                                    </p:set>
                                  </p:childTnLst>
                                </p:cTn>
                              </p:par>
                              <p:par>
                                <p:cTn id="40" presetID="10" presetClass="exit" presetSubtype="0" fill="hold" grpId="1" nodeType="withEffect">
                                  <p:stCondLst>
                                    <p:cond delay="0"/>
                                  </p:stCondLst>
                                  <p:childTnLst>
                                    <p:animEffect transition="out" filter="fade">
                                      <p:cBhvr>
                                        <p:cTn id="41" dur="1000"/>
                                        <p:tgtEl>
                                          <p:spTgt spid="1672204"/>
                                        </p:tgtEl>
                                      </p:cBhvr>
                                    </p:animEffect>
                                    <p:set>
                                      <p:cBhvr>
                                        <p:cTn id="42" dur="1" fill="hold">
                                          <p:stCondLst>
                                            <p:cond delay="999"/>
                                          </p:stCondLst>
                                        </p:cTn>
                                        <p:tgtEl>
                                          <p:spTgt spid="1672204"/>
                                        </p:tgtEl>
                                        <p:attrNameLst>
                                          <p:attrName>style.visibility</p:attrName>
                                        </p:attrNameLst>
                                      </p:cBhvr>
                                      <p:to>
                                        <p:strVal val="hidden"/>
                                      </p:to>
                                    </p:set>
                                  </p:childTnLst>
                                </p:cTn>
                              </p:par>
                            </p:childTnLst>
                          </p:cTn>
                        </p:par>
                        <p:par>
                          <p:cTn id="43" fill="hold" nodeType="afterGroup">
                            <p:stCondLst>
                              <p:cond delay="6000"/>
                            </p:stCondLst>
                            <p:childTnLst>
                              <p:par>
                                <p:cTn id="44" presetID="10" presetClass="exit" presetSubtype="0" fill="hold" grpId="1" nodeType="afterEffect">
                                  <p:stCondLst>
                                    <p:cond delay="0"/>
                                  </p:stCondLst>
                                  <p:childTnLst>
                                    <p:animEffect transition="out" filter="fade">
                                      <p:cBhvr>
                                        <p:cTn id="45" dur="1000"/>
                                        <p:tgtEl>
                                          <p:spTgt spid="1672205"/>
                                        </p:tgtEl>
                                      </p:cBhvr>
                                    </p:animEffect>
                                    <p:set>
                                      <p:cBhvr>
                                        <p:cTn id="46" dur="1" fill="hold">
                                          <p:stCondLst>
                                            <p:cond delay="999"/>
                                          </p:stCondLst>
                                        </p:cTn>
                                        <p:tgtEl>
                                          <p:spTgt spid="167220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2200" grpId="0" animBg="1"/>
      <p:bldP spid="1672200" grpId="1" animBg="1"/>
      <p:bldP spid="1672201" grpId="0" animBg="1"/>
      <p:bldP spid="1672201" grpId="1" animBg="1"/>
      <p:bldP spid="1672202" grpId="0" animBg="1"/>
      <p:bldP spid="1672202" grpId="1" animBg="1"/>
      <p:bldP spid="1672203" grpId="0" animBg="1"/>
      <p:bldP spid="1672203" grpId="1" animBg="1"/>
      <p:bldP spid="1672204" grpId="0" animBg="1"/>
      <p:bldP spid="1672204" grpId="1" animBg="1"/>
      <p:bldP spid="1672205" grpId="0" animBg="1"/>
      <p:bldP spid="1672205" grpId="1"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p:cNvSpPr>
            <a:spLocks noGrp="1" noChangeArrowheads="1"/>
          </p:cNvSpPr>
          <p:nvPr>
            <p:ph type="title"/>
          </p:nvPr>
        </p:nvSpPr>
        <p:spPr/>
        <p:txBody>
          <a:bodyPr/>
          <a:lstStyle/>
          <a:p>
            <a:pPr eaLnBrk="1" hangingPunct="1"/>
            <a:r>
              <a:rPr lang="en-US" sz="2400"/>
              <a:t>4.3.2. Graphical Analysis Using Exponential Model</a:t>
            </a:r>
          </a:p>
        </p:txBody>
      </p:sp>
      <p:sp>
        <p:nvSpPr>
          <p:cNvPr id="31748" name="Rectangle 3"/>
          <p:cNvSpPr>
            <a:spLocks noGrp="1" noChangeArrowheads="1"/>
          </p:cNvSpPr>
          <p:nvPr>
            <p:ph sz="half" idx="1"/>
          </p:nvPr>
        </p:nvSpPr>
        <p:spPr/>
        <p:txBody>
          <a:bodyPr>
            <a:normAutofit fontScale="92500"/>
          </a:bodyPr>
          <a:lstStyle/>
          <a:p>
            <a:pPr eaLnBrk="1" hangingPunct="1"/>
            <a:r>
              <a:rPr lang="en-US" b="1" dirty="0" smtClean="0">
                <a:solidFill>
                  <a:srgbClr val="008000"/>
                </a:solidFill>
              </a:rPr>
              <a:t>Pro’s</a:t>
            </a:r>
          </a:p>
          <a:p>
            <a:pPr lvl="1" eaLnBrk="1" hangingPunct="1"/>
            <a:r>
              <a:rPr lang="en-US" sz="2100" dirty="0"/>
              <a:t>Intuitive</a:t>
            </a:r>
          </a:p>
          <a:p>
            <a:pPr lvl="2" eaLnBrk="1" hangingPunct="1"/>
            <a:r>
              <a:rPr lang="en-US" sz="1800" dirty="0"/>
              <a:t>b/c of visual nature</a:t>
            </a:r>
          </a:p>
          <a:p>
            <a:pPr eaLnBrk="1" hangingPunct="1"/>
            <a:r>
              <a:rPr lang="en-US" b="1" dirty="0" smtClean="0">
                <a:solidFill>
                  <a:srgbClr val="FF0000"/>
                </a:solidFill>
              </a:rPr>
              <a:t>Con’s</a:t>
            </a:r>
          </a:p>
          <a:p>
            <a:pPr lvl="1" eaLnBrk="1" hangingPunct="1"/>
            <a:r>
              <a:rPr lang="en-US" sz="2100" dirty="0"/>
              <a:t>Poor </a:t>
            </a:r>
            <a:r>
              <a:rPr lang="en-US" sz="2100" dirty="0">
                <a:solidFill>
                  <a:srgbClr val="FF0000"/>
                </a:solidFill>
              </a:rPr>
              <a:t>Precision</a:t>
            </a:r>
          </a:p>
          <a:p>
            <a:pPr lvl="1" eaLnBrk="1" hangingPunct="1"/>
            <a:r>
              <a:rPr lang="en-US" sz="2100" dirty="0"/>
              <a:t>Not </a:t>
            </a:r>
            <a:r>
              <a:rPr lang="en-US" sz="2100" dirty="0">
                <a:solidFill>
                  <a:srgbClr val="FF0000"/>
                </a:solidFill>
              </a:rPr>
              <a:t>Practical</a:t>
            </a:r>
            <a:r>
              <a:rPr lang="en-US" sz="2100" dirty="0"/>
              <a:t> for Complex Analyses</a:t>
            </a:r>
          </a:p>
          <a:p>
            <a:pPr lvl="2" eaLnBrk="1" hangingPunct="1"/>
            <a:r>
              <a:rPr lang="en-US" sz="1800" dirty="0"/>
              <a:t>multiple lines required</a:t>
            </a:r>
          </a:p>
        </p:txBody>
      </p:sp>
      <p:sp>
        <p:nvSpPr>
          <p:cNvPr id="2" name="Date Placeholder 1"/>
          <p:cNvSpPr>
            <a:spLocks noGrp="1"/>
          </p:cNvSpPr>
          <p:nvPr>
            <p:ph type="dt" sz="half" idx="10"/>
          </p:nvPr>
        </p:nvSpPr>
        <p:spPr/>
        <p:txBody>
          <a:bodyPr/>
          <a:lstStyle/>
          <a:p>
            <a:fld id="{5E92E808-28FB-4A70-AB77-7C2BC62E7297}" type="datetime1">
              <a:rPr lang="en-US" smtClean="0"/>
              <a:t>10/28/2017</a:t>
            </a:fld>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38</a:t>
            </a:fld>
            <a:endParaRPr lang="en-US"/>
          </a:p>
        </p:txBody>
      </p:sp>
      <p:pic>
        <p:nvPicPr>
          <p:cNvPr id="31750" name="Picture 6" descr="se04F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29200" y="2757357"/>
            <a:ext cx="3226594" cy="1901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1" name="Rectangle 4"/>
          <p:cNvSpPr>
            <a:spLocks noChangeArrowheads="1"/>
          </p:cNvSpPr>
          <p:nvPr/>
        </p:nvSpPr>
        <p:spPr bwMode="auto">
          <a:xfrm>
            <a:off x="5181600" y="4752834"/>
            <a:ext cx="325755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400" b="1"/>
              <a:t>Figure 4.11: </a:t>
            </a:r>
            <a:r>
              <a:rPr lang="en-US" sz="1400"/>
              <a:t>Graphical analysis of the circuit in Fig. 4.10 using the exponential diode model.</a:t>
            </a:r>
          </a:p>
        </p:txBody>
      </p:sp>
    </p:spTree>
    <p:extLst>
      <p:ext uri="{BB962C8B-B14F-4D97-AF65-F5344CB8AC3E}">
        <p14:creationId xmlns:p14="http://schemas.microsoft.com/office/powerpoint/2010/main" val="2386035092"/>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
          <p:cNvSpPr>
            <a:spLocks noGrp="1" noChangeArrowheads="1"/>
          </p:cNvSpPr>
          <p:nvPr>
            <p:ph type="title"/>
          </p:nvPr>
        </p:nvSpPr>
        <p:spPr/>
        <p:txBody>
          <a:bodyPr/>
          <a:lstStyle/>
          <a:p>
            <a:pPr eaLnBrk="1" hangingPunct="1"/>
            <a:r>
              <a:rPr lang="en-US" sz="2400"/>
              <a:t>4.3.3. Iterative Analysis Using Exponential Method</a:t>
            </a:r>
          </a:p>
        </p:txBody>
      </p:sp>
      <p:sp>
        <p:nvSpPr>
          <p:cNvPr id="32772" name="Rectangle 4"/>
          <p:cNvSpPr>
            <a:spLocks noGrp="1" noChangeArrowheads="1"/>
          </p:cNvSpPr>
          <p:nvPr>
            <p:ph sz="half" idx="1"/>
          </p:nvPr>
        </p:nvSpPr>
        <p:spPr/>
        <p:txBody>
          <a:bodyPr>
            <a:normAutofit fontScale="92500"/>
          </a:bodyPr>
          <a:lstStyle/>
          <a:p>
            <a:pPr eaLnBrk="1" hangingPunct="1"/>
            <a:r>
              <a:rPr lang="en-US" b="1" smtClean="0"/>
              <a:t>step #1:</a:t>
            </a:r>
            <a:r>
              <a:rPr lang="en-US" smtClean="0"/>
              <a:t> Start with </a:t>
            </a:r>
            <a:r>
              <a:rPr lang="en-US" smtClean="0">
                <a:solidFill>
                  <a:srgbClr val="FF0000"/>
                </a:solidFill>
              </a:rPr>
              <a:t>initial guess</a:t>
            </a:r>
            <a:r>
              <a:rPr lang="en-US" smtClean="0"/>
              <a:t> of </a:t>
            </a:r>
            <a:r>
              <a:rPr lang="en-US" i="1" smtClean="0"/>
              <a:t>V</a:t>
            </a:r>
            <a:r>
              <a:rPr lang="en-US" i="1" baseline="-25000" smtClean="0"/>
              <a:t>D</a:t>
            </a:r>
            <a:r>
              <a:rPr lang="en-US" i="1" smtClean="0"/>
              <a:t>.</a:t>
            </a:r>
          </a:p>
          <a:p>
            <a:pPr lvl="1" eaLnBrk="1" hangingPunct="1"/>
            <a:r>
              <a:rPr lang="en-US" sz="2100" i="1"/>
              <a:t>V</a:t>
            </a:r>
            <a:r>
              <a:rPr lang="en-US" sz="2100" baseline="-25000"/>
              <a:t>D</a:t>
            </a:r>
            <a:r>
              <a:rPr lang="en-US" sz="2100" baseline="30000"/>
              <a:t>(0)</a:t>
            </a:r>
          </a:p>
          <a:p>
            <a:pPr eaLnBrk="1" hangingPunct="1"/>
            <a:r>
              <a:rPr lang="en-US" b="1" smtClean="0"/>
              <a:t>step #2:</a:t>
            </a:r>
            <a:r>
              <a:rPr lang="en-US" smtClean="0"/>
              <a:t> Use </a:t>
            </a:r>
            <a:r>
              <a:rPr lang="en-US" smtClean="0">
                <a:solidFill>
                  <a:srgbClr val="FF0000"/>
                </a:solidFill>
              </a:rPr>
              <a:t>nodal / mesh analysis</a:t>
            </a:r>
            <a:r>
              <a:rPr lang="en-US" smtClean="0"/>
              <a:t> to solve </a:t>
            </a:r>
            <a:r>
              <a:rPr lang="en-US" i="1" smtClean="0"/>
              <a:t>I</a:t>
            </a:r>
            <a:r>
              <a:rPr lang="en-US" i="1" baseline="-25000" smtClean="0"/>
              <a:t>D</a:t>
            </a:r>
            <a:r>
              <a:rPr lang="en-US" i="1" smtClean="0"/>
              <a:t>.</a:t>
            </a:r>
          </a:p>
          <a:p>
            <a:pPr eaLnBrk="1" hangingPunct="1"/>
            <a:r>
              <a:rPr lang="en-US" b="1" smtClean="0"/>
              <a:t>step #3:</a:t>
            </a:r>
            <a:r>
              <a:rPr lang="en-US" smtClean="0"/>
              <a:t> Use exponential model to </a:t>
            </a:r>
            <a:r>
              <a:rPr lang="en-US" smtClean="0">
                <a:solidFill>
                  <a:srgbClr val="FF0000"/>
                </a:solidFill>
              </a:rPr>
              <a:t>update </a:t>
            </a:r>
            <a:r>
              <a:rPr lang="en-US" i="1" smtClean="0">
                <a:solidFill>
                  <a:srgbClr val="FF0000"/>
                </a:solidFill>
              </a:rPr>
              <a:t>V</a:t>
            </a:r>
            <a:r>
              <a:rPr lang="en-US" i="1" baseline="-25000" smtClean="0">
                <a:solidFill>
                  <a:srgbClr val="FF0000"/>
                </a:solidFill>
              </a:rPr>
              <a:t>D</a:t>
            </a:r>
            <a:r>
              <a:rPr lang="en-US" i="1" smtClean="0">
                <a:solidFill>
                  <a:srgbClr val="FF0000"/>
                </a:solidFill>
              </a:rPr>
              <a:t>.</a:t>
            </a:r>
            <a:endParaRPr lang="en-US" smtClean="0">
              <a:solidFill>
                <a:srgbClr val="FF0000"/>
              </a:solidFill>
            </a:endParaRPr>
          </a:p>
          <a:p>
            <a:pPr lvl="1" eaLnBrk="1" hangingPunct="1"/>
            <a:r>
              <a:rPr lang="en-US" sz="2100" i="1"/>
              <a:t>V</a:t>
            </a:r>
            <a:r>
              <a:rPr lang="en-US" sz="2100" i="1" baseline="-25000"/>
              <a:t>D</a:t>
            </a:r>
            <a:r>
              <a:rPr lang="en-US" sz="2100" baseline="30000"/>
              <a:t>(1)</a:t>
            </a:r>
            <a:r>
              <a:rPr lang="en-US" sz="2100"/>
              <a:t> = </a:t>
            </a:r>
            <a:r>
              <a:rPr lang="en-US" sz="2100" b="1"/>
              <a:t>f</a:t>
            </a:r>
            <a:r>
              <a:rPr lang="en-US" sz="2100"/>
              <a:t>(</a:t>
            </a:r>
            <a:r>
              <a:rPr lang="en-US" sz="2100" i="1"/>
              <a:t>V</a:t>
            </a:r>
            <a:r>
              <a:rPr lang="en-US" sz="2100" i="1" baseline="-25000"/>
              <a:t>D</a:t>
            </a:r>
            <a:r>
              <a:rPr lang="en-US" sz="2100" baseline="30000"/>
              <a:t>(0)</a:t>
            </a:r>
            <a:r>
              <a:rPr lang="en-US" sz="2100"/>
              <a:t>)</a:t>
            </a:r>
          </a:p>
          <a:p>
            <a:pPr eaLnBrk="1" hangingPunct="1"/>
            <a:endParaRPr lang="en-US" smtClean="0"/>
          </a:p>
        </p:txBody>
      </p:sp>
      <p:sp>
        <p:nvSpPr>
          <p:cNvPr id="32773" name="Rectangle 5"/>
          <p:cNvSpPr>
            <a:spLocks noGrp="1" noChangeArrowheads="1"/>
          </p:cNvSpPr>
          <p:nvPr>
            <p:ph sz="half" idx="2"/>
          </p:nvPr>
        </p:nvSpPr>
        <p:spPr/>
        <p:txBody>
          <a:bodyPr>
            <a:normAutofit fontScale="92500"/>
          </a:bodyPr>
          <a:lstStyle/>
          <a:p>
            <a:pPr eaLnBrk="1" hangingPunct="1"/>
            <a:r>
              <a:rPr lang="en-US" b="1" smtClean="0"/>
              <a:t>step #4:</a:t>
            </a:r>
            <a:r>
              <a:rPr lang="en-US" smtClean="0"/>
              <a:t> </a:t>
            </a:r>
            <a:r>
              <a:rPr lang="en-US" smtClean="0">
                <a:solidFill>
                  <a:srgbClr val="FF0000"/>
                </a:solidFill>
              </a:rPr>
              <a:t>Repeat these steps</a:t>
            </a:r>
            <a:r>
              <a:rPr lang="en-US" smtClean="0"/>
              <a:t> until </a:t>
            </a:r>
            <a:r>
              <a:rPr lang="en-US" i="1" smtClean="0"/>
              <a:t>V</a:t>
            </a:r>
            <a:r>
              <a:rPr lang="en-US" i="1" baseline="-25000" smtClean="0"/>
              <a:t>D</a:t>
            </a:r>
            <a:r>
              <a:rPr lang="en-US" baseline="30000" smtClean="0"/>
              <a:t>(</a:t>
            </a:r>
            <a:r>
              <a:rPr lang="en-US" i="1" baseline="30000" smtClean="0"/>
              <a:t>k</a:t>
            </a:r>
            <a:r>
              <a:rPr lang="en-US" baseline="30000" smtClean="0"/>
              <a:t>+1)</a:t>
            </a:r>
            <a:r>
              <a:rPr lang="en-US" smtClean="0"/>
              <a:t> = </a:t>
            </a:r>
            <a:r>
              <a:rPr lang="en-US" i="1" smtClean="0"/>
              <a:t>V</a:t>
            </a:r>
            <a:r>
              <a:rPr lang="en-US" i="1" baseline="-25000" smtClean="0"/>
              <a:t>D</a:t>
            </a:r>
            <a:r>
              <a:rPr lang="en-US" baseline="30000" smtClean="0"/>
              <a:t>(</a:t>
            </a:r>
            <a:r>
              <a:rPr lang="en-US" i="1" baseline="30000" smtClean="0"/>
              <a:t>k</a:t>
            </a:r>
            <a:r>
              <a:rPr lang="en-US" baseline="30000" smtClean="0"/>
              <a:t>)</a:t>
            </a:r>
            <a:r>
              <a:rPr lang="en-US" smtClean="0"/>
              <a:t>.</a:t>
            </a:r>
          </a:p>
          <a:p>
            <a:pPr lvl="1" eaLnBrk="1" hangingPunct="1"/>
            <a:r>
              <a:rPr lang="en-US" sz="2100"/>
              <a:t>Upon convergence, the new and old values of </a:t>
            </a:r>
            <a:r>
              <a:rPr lang="en-US" sz="2100" i="1"/>
              <a:t>V</a:t>
            </a:r>
            <a:r>
              <a:rPr lang="en-US" sz="2100" i="1" baseline="-25000"/>
              <a:t>D</a:t>
            </a:r>
            <a:r>
              <a:rPr lang="en-US" sz="2100"/>
              <a:t> will </a:t>
            </a:r>
            <a:r>
              <a:rPr lang="en-US" sz="2100">
                <a:solidFill>
                  <a:srgbClr val="FF0000"/>
                </a:solidFill>
              </a:rPr>
              <a:t>match.</a:t>
            </a:r>
          </a:p>
          <a:p>
            <a:pPr eaLnBrk="1" hangingPunct="1"/>
            <a:endParaRPr lang="en-US" smtClean="0">
              <a:solidFill>
                <a:srgbClr val="3333FF"/>
              </a:solidFill>
            </a:endParaRPr>
          </a:p>
        </p:txBody>
      </p:sp>
      <p:sp>
        <p:nvSpPr>
          <p:cNvPr id="2" name="Date Placeholder 1"/>
          <p:cNvSpPr>
            <a:spLocks noGrp="1"/>
          </p:cNvSpPr>
          <p:nvPr>
            <p:ph type="dt" sz="half" idx="10"/>
          </p:nvPr>
        </p:nvSpPr>
        <p:spPr/>
        <p:txBody>
          <a:bodyPr/>
          <a:lstStyle/>
          <a:p>
            <a:fld id="{2E41E733-1815-453D-A367-732D0FE4449C}" type="datetime1">
              <a:rPr lang="en-US" smtClean="0"/>
              <a:t>10/28/2017</a:t>
            </a:fld>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39</a:t>
            </a:fld>
            <a:endParaRPr lang="en-US"/>
          </a:p>
        </p:txBody>
      </p:sp>
    </p:spTree>
    <p:extLst>
      <p:ext uri="{BB962C8B-B14F-4D97-AF65-F5344CB8AC3E}">
        <p14:creationId xmlns:p14="http://schemas.microsoft.com/office/powerpoint/2010/main" val="2307141342"/>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p:txBody>
          <a:bodyPr/>
          <a:lstStyle/>
          <a:p>
            <a:r>
              <a:rPr lang="en-US" dirty="0">
                <a:solidFill>
                  <a:prstClr val="black">
                    <a:lumMod val="85000"/>
                    <a:lumOff val="15000"/>
                  </a:prstClr>
                </a:solidFill>
              </a:rPr>
              <a:t>Introduction</a:t>
            </a:r>
            <a:endParaRPr lang="en-US" sz="2400" dirty="0"/>
          </a:p>
        </p:txBody>
      </p:sp>
      <p:sp>
        <p:nvSpPr>
          <p:cNvPr id="4100" name="Rectangle 3"/>
          <p:cNvSpPr>
            <a:spLocks noGrp="1" noChangeArrowheads="1"/>
          </p:cNvSpPr>
          <p:nvPr>
            <p:ph idx="1"/>
          </p:nvPr>
        </p:nvSpPr>
        <p:spPr/>
        <p:txBody>
          <a:bodyPr>
            <a:normAutofit fontScale="92500" lnSpcReduction="20000"/>
          </a:bodyPr>
          <a:lstStyle/>
          <a:p>
            <a:pPr eaLnBrk="1" hangingPunct="1">
              <a:lnSpc>
                <a:spcPct val="90000"/>
              </a:lnSpc>
            </a:pPr>
            <a:r>
              <a:rPr lang="en-US" dirty="0" smtClean="0"/>
              <a:t>a powerful technique for the application and modeling of the diode (and in later chapters, transistors): dc-biasing the diode and modeling its operation for small signals around the dc-operating point by means of the </a:t>
            </a:r>
            <a:r>
              <a:rPr lang="en-US" dirty="0" smtClean="0">
                <a:solidFill>
                  <a:srgbClr val="FF0000"/>
                </a:solidFill>
              </a:rPr>
              <a:t>small-signal model</a:t>
            </a:r>
          </a:p>
          <a:p>
            <a:pPr eaLnBrk="1" hangingPunct="1">
              <a:lnSpc>
                <a:spcPct val="90000"/>
              </a:lnSpc>
            </a:pPr>
            <a:r>
              <a:rPr lang="en-US" dirty="0" smtClean="0"/>
              <a:t>the use of a string of forward-biased diodes and of diodes operating in the breakdown region (</a:t>
            </a:r>
            <a:r>
              <a:rPr lang="en-US" dirty="0" err="1" smtClean="0"/>
              <a:t>zener</a:t>
            </a:r>
            <a:r>
              <a:rPr lang="en-US" dirty="0" smtClean="0"/>
              <a:t> diodes), to provide constant dc voltages (</a:t>
            </a:r>
            <a:r>
              <a:rPr lang="en-US" dirty="0" smtClean="0">
                <a:solidFill>
                  <a:srgbClr val="FF0000"/>
                </a:solidFill>
              </a:rPr>
              <a:t>voltage regulators</a:t>
            </a:r>
            <a:r>
              <a:rPr lang="en-US" dirty="0" smtClean="0"/>
              <a:t>)</a:t>
            </a:r>
          </a:p>
          <a:p>
            <a:pPr eaLnBrk="1" hangingPunct="1">
              <a:lnSpc>
                <a:spcPct val="90000"/>
              </a:lnSpc>
            </a:pPr>
            <a:r>
              <a:rPr lang="en-US" dirty="0" smtClean="0"/>
              <a:t>application of the diode in the design of </a:t>
            </a:r>
            <a:r>
              <a:rPr lang="en-US" dirty="0" smtClean="0">
                <a:solidFill>
                  <a:srgbClr val="FF0000"/>
                </a:solidFill>
              </a:rPr>
              <a:t>rectifier circuits</a:t>
            </a:r>
            <a:r>
              <a:rPr lang="en-US" dirty="0" smtClean="0"/>
              <a:t>, which convert ac voltages to dc as needed for powering electronic equipment</a:t>
            </a:r>
          </a:p>
          <a:p>
            <a:pPr eaLnBrk="1" hangingPunct="1">
              <a:lnSpc>
                <a:spcPct val="90000"/>
              </a:lnSpc>
            </a:pPr>
            <a:r>
              <a:rPr lang="en-US" dirty="0" smtClean="0"/>
              <a:t>a number of other practical and important applications</a:t>
            </a:r>
          </a:p>
          <a:p>
            <a:pPr lvl="1" eaLnBrk="1" hangingPunct="1">
              <a:lnSpc>
                <a:spcPct val="90000"/>
              </a:lnSpc>
            </a:pPr>
            <a:endParaRPr lang="en-US" dirty="0" smtClean="0"/>
          </a:p>
        </p:txBody>
      </p:sp>
      <p:sp>
        <p:nvSpPr>
          <p:cNvPr id="2" name="Date Placeholder 1"/>
          <p:cNvSpPr>
            <a:spLocks noGrp="1"/>
          </p:cNvSpPr>
          <p:nvPr>
            <p:ph type="dt" sz="half" idx="10"/>
          </p:nvPr>
        </p:nvSpPr>
        <p:spPr/>
        <p:txBody>
          <a:bodyPr/>
          <a:lstStyle/>
          <a:p>
            <a:fld id="{85BBD9E3-7E70-4BAE-810A-249F234CBADA}" type="datetime1">
              <a:rPr lang="en-US" smtClean="0"/>
              <a:t>10/28/2017</a:t>
            </a:fld>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4</a:t>
            </a:fld>
            <a:endParaRPr lang="en-US"/>
          </a:p>
        </p:txBody>
      </p:sp>
    </p:spTree>
    <p:extLst>
      <p:ext uri="{BB962C8B-B14F-4D97-AF65-F5344CB8AC3E}">
        <p14:creationId xmlns:p14="http://schemas.microsoft.com/office/powerpoint/2010/main" val="4054872507"/>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Grp="1" noChangeArrowheads="1"/>
          </p:cNvSpPr>
          <p:nvPr>
            <p:ph type="title"/>
          </p:nvPr>
        </p:nvSpPr>
        <p:spPr/>
        <p:txBody>
          <a:bodyPr/>
          <a:lstStyle/>
          <a:p>
            <a:pPr eaLnBrk="1" hangingPunct="1"/>
            <a:r>
              <a:rPr lang="en-US" sz="2400"/>
              <a:t>4.3.3. Iterative Analysis Using Exponential Method</a:t>
            </a:r>
          </a:p>
        </p:txBody>
      </p:sp>
      <p:sp>
        <p:nvSpPr>
          <p:cNvPr id="33796" name="Rectangle 3"/>
          <p:cNvSpPr>
            <a:spLocks noGrp="1" noChangeArrowheads="1"/>
          </p:cNvSpPr>
          <p:nvPr>
            <p:ph idx="1"/>
          </p:nvPr>
        </p:nvSpPr>
        <p:spPr/>
        <p:txBody>
          <a:bodyPr>
            <a:normAutofit/>
          </a:bodyPr>
          <a:lstStyle/>
          <a:p>
            <a:pPr eaLnBrk="1" hangingPunct="1"/>
            <a:r>
              <a:rPr lang="en-US" sz="2400" b="1" dirty="0">
                <a:solidFill>
                  <a:srgbClr val="008000"/>
                </a:solidFill>
              </a:rPr>
              <a:t>Pro’s</a:t>
            </a:r>
          </a:p>
          <a:p>
            <a:pPr lvl="1" eaLnBrk="1" hangingPunct="1"/>
            <a:r>
              <a:rPr lang="en-US" sz="2400" dirty="0"/>
              <a:t>High Precision</a:t>
            </a:r>
          </a:p>
          <a:p>
            <a:pPr eaLnBrk="1" hangingPunct="1"/>
            <a:r>
              <a:rPr lang="en-US" sz="2400" b="1" dirty="0">
                <a:solidFill>
                  <a:srgbClr val="FF0000"/>
                </a:solidFill>
              </a:rPr>
              <a:t>Con’s</a:t>
            </a:r>
          </a:p>
          <a:p>
            <a:pPr lvl="1" eaLnBrk="1" hangingPunct="1"/>
            <a:r>
              <a:rPr lang="en-US" sz="2400" dirty="0"/>
              <a:t>Not Intuitive</a:t>
            </a:r>
          </a:p>
          <a:p>
            <a:pPr lvl="1" eaLnBrk="1" hangingPunct="1"/>
            <a:r>
              <a:rPr lang="en-US" sz="2400" dirty="0"/>
              <a:t>Not Practical for Complex Analyses</a:t>
            </a:r>
          </a:p>
          <a:p>
            <a:pPr lvl="2" eaLnBrk="1" hangingPunct="1"/>
            <a:r>
              <a:rPr lang="en-US" sz="2100" dirty="0">
                <a:solidFill>
                  <a:srgbClr val="FF0000"/>
                </a:solidFill>
              </a:rPr>
              <a:t>10+ iterations</a:t>
            </a:r>
            <a:r>
              <a:rPr lang="en-US" sz="2100" dirty="0"/>
              <a:t> may be required</a:t>
            </a:r>
          </a:p>
        </p:txBody>
      </p:sp>
      <p:sp>
        <p:nvSpPr>
          <p:cNvPr id="2" name="Date Placeholder 1"/>
          <p:cNvSpPr>
            <a:spLocks noGrp="1"/>
          </p:cNvSpPr>
          <p:nvPr>
            <p:ph type="dt" sz="half" idx="10"/>
          </p:nvPr>
        </p:nvSpPr>
        <p:spPr/>
        <p:txBody>
          <a:bodyPr/>
          <a:lstStyle/>
          <a:p>
            <a:fld id="{61B789D1-965F-4791-B207-6C11E8EDFE44}" type="datetime1">
              <a:rPr lang="en-US" smtClean="0"/>
              <a:t>10/28/2017</a:t>
            </a:fld>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40</a:t>
            </a:fld>
            <a:endParaRPr lang="en-US"/>
          </a:p>
        </p:txBody>
      </p:sp>
    </p:spTree>
    <p:extLst>
      <p:ext uri="{BB962C8B-B14F-4D97-AF65-F5344CB8AC3E}">
        <p14:creationId xmlns:p14="http://schemas.microsoft.com/office/powerpoint/2010/main" val="1785147675"/>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4.4</a:t>
            </a:r>
          </a:p>
        </p:txBody>
      </p:sp>
      <p:sp>
        <p:nvSpPr>
          <p:cNvPr id="4" name="Date Placeholder 3"/>
          <p:cNvSpPr>
            <a:spLocks noGrp="1"/>
          </p:cNvSpPr>
          <p:nvPr>
            <p:ph type="dt" sz="half" idx="10"/>
          </p:nvPr>
        </p:nvSpPr>
        <p:spPr/>
        <p:txBody>
          <a:bodyPr/>
          <a:lstStyle/>
          <a:p>
            <a:fld id="{1215AADF-28D5-4699-B2EF-5A56396DC849}" type="datetime1">
              <a:rPr lang="en-US" smtClean="0"/>
              <a:t>10/28/2017</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41</a:t>
            </a:fld>
            <a:endParaRPr lang="en-US"/>
          </a:p>
        </p:txBody>
      </p:sp>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6866" y="2448678"/>
            <a:ext cx="6081978" cy="200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6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6866" y="4448928"/>
            <a:ext cx="6035040" cy="1557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descr="se04F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3127" y="4734866"/>
            <a:ext cx="2407444" cy="1360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07130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6627"/>
                                        </p:tgtEl>
                                        <p:attrNameLst>
                                          <p:attrName>style.visibility</p:attrName>
                                        </p:attrNameLst>
                                      </p:cBhvr>
                                      <p:to>
                                        <p:strVal val="visible"/>
                                      </p:to>
                                    </p:set>
                                    <p:animEffect transition="in" filter="fade">
                                      <p:cBhvr>
                                        <p:cTn id="7" dur="1000"/>
                                        <p:tgtEl>
                                          <p:spTgt spid="26627"/>
                                        </p:tgtEl>
                                      </p:cBhvr>
                                    </p:animEffect>
                                    <p:anim calcmode="lin" valueType="num">
                                      <p:cBhvr>
                                        <p:cTn id="8" dur="1000" fill="hold"/>
                                        <p:tgtEl>
                                          <p:spTgt spid="26627"/>
                                        </p:tgtEl>
                                        <p:attrNameLst>
                                          <p:attrName>ppt_x</p:attrName>
                                        </p:attrNameLst>
                                      </p:cBhvr>
                                      <p:tavLst>
                                        <p:tav tm="0">
                                          <p:val>
                                            <p:strVal val="#ppt_x"/>
                                          </p:val>
                                        </p:tav>
                                        <p:tav tm="100000">
                                          <p:val>
                                            <p:strVal val="#ppt_x"/>
                                          </p:val>
                                        </p:tav>
                                      </p:tavLst>
                                    </p:anim>
                                    <p:anim calcmode="lin" valueType="num">
                                      <p:cBhvr>
                                        <p:cTn id="9" dur="1000" fill="hold"/>
                                        <p:tgtEl>
                                          <p:spTgt spid="266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4.4</a:t>
            </a:r>
            <a:endParaRPr lang="en-US" dirty="0"/>
          </a:p>
        </p:txBody>
      </p:sp>
      <p:sp>
        <p:nvSpPr>
          <p:cNvPr id="4" name="Date Placeholder 3"/>
          <p:cNvSpPr>
            <a:spLocks noGrp="1"/>
          </p:cNvSpPr>
          <p:nvPr>
            <p:ph type="dt" sz="half" idx="10"/>
          </p:nvPr>
        </p:nvSpPr>
        <p:spPr/>
        <p:txBody>
          <a:bodyPr/>
          <a:lstStyle/>
          <a:p>
            <a:fld id="{1215AADF-28D5-4699-B2EF-5A56396DC849}" type="datetime1">
              <a:rPr lang="en-US" smtClean="0"/>
              <a:t>10/28/2017</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42</a:t>
            </a:fld>
            <a:endParaRPr lang="en-US"/>
          </a:p>
        </p:txBody>
      </p:sp>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6866" y="2514600"/>
            <a:ext cx="6886978"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988256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p:cNvSpPr>
            <a:spLocks noGrp="1" noChangeArrowheads="1"/>
          </p:cNvSpPr>
          <p:nvPr>
            <p:ph type="title"/>
          </p:nvPr>
        </p:nvSpPr>
        <p:spPr/>
        <p:txBody>
          <a:bodyPr/>
          <a:lstStyle/>
          <a:p>
            <a:pPr eaLnBrk="1" hangingPunct="1"/>
            <a:r>
              <a:rPr lang="en-US" sz="2400"/>
              <a:t>4.3. Modeling the Diode Forward Characteristic</a:t>
            </a:r>
          </a:p>
        </p:txBody>
      </p:sp>
      <p:sp>
        <p:nvSpPr>
          <p:cNvPr id="34820" name="Rectangle 3"/>
          <p:cNvSpPr>
            <a:spLocks noGrp="1" noChangeArrowheads="1"/>
          </p:cNvSpPr>
          <p:nvPr>
            <p:ph sz="half" idx="1"/>
          </p:nvPr>
        </p:nvSpPr>
        <p:spPr>
          <a:xfrm>
            <a:off x="1072856" y="3054334"/>
            <a:ext cx="3028950" cy="2880122"/>
          </a:xfrm>
        </p:spPr>
        <p:txBody>
          <a:bodyPr>
            <a:normAutofit fontScale="85000" lnSpcReduction="10000"/>
          </a:bodyPr>
          <a:lstStyle/>
          <a:p>
            <a:pPr eaLnBrk="1" hangingPunct="1"/>
            <a:r>
              <a:rPr lang="en-US" b="1" dirty="0">
                <a:solidFill>
                  <a:srgbClr val="FF0000"/>
                </a:solidFill>
              </a:rPr>
              <a:t>Q:</a:t>
            </a:r>
            <a:r>
              <a:rPr lang="en-US" dirty="0"/>
              <a:t> How can one analyze these diode-based circuits </a:t>
            </a:r>
            <a:r>
              <a:rPr lang="en-US" dirty="0">
                <a:solidFill>
                  <a:srgbClr val="FF0000"/>
                </a:solidFill>
              </a:rPr>
              <a:t>more efficiently?</a:t>
            </a:r>
          </a:p>
          <a:p>
            <a:pPr eaLnBrk="1" hangingPunct="1"/>
            <a:r>
              <a:rPr lang="en-US" b="1" dirty="0">
                <a:solidFill>
                  <a:srgbClr val="008000"/>
                </a:solidFill>
              </a:rPr>
              <a:t>A:</a:t>
            </a:r>
            <a:r>
              <a:rPr lang="en-US" dirty="0"/>
              <a:t> Find a </a:t>
            </a:r>
            <a:r>
              <a:rPr lang="en-US" dirty="0">
                <a:solidFill>
                  <a:srgbClr val="FF0000"/>
                </a:solidFill>
              </a:rPr>
              <a:t>simpler</a:t>
            </a:r>
            <a:r>
              <a:rPr lang="en-US" dirty="0"/>
              <a:t> model.</a:t>
            </a:r>
          </a:p>
          <a:p>
            <a:pPr lvl="1" eaLnBrk="1" hangingPunct="1"/>
            <a:r>
              <a:rPr lang="en-US" dirty="0" smtClean="0"/>
              <a:t>One example is assume that </a:t>
            </a:r>
            <a:r>
              <a:rPr lang="en-US" dirty="0" smtClean="0">
                <a:solidFill>
                  <a:srgbClr val="FF0000"/>
                </a:solidFill>
              </a:rPr>
              <a:t>voltage drop across the diode is constant.</a:t>
            </a:r>
          </a:p>
        </p:txBody>
      </p:sp>
      <p:sp>
        <p:nvSpPr>
          <p:cNvPr id="2" name="Date Placeholder 1"/>
          <p:cNvSpPr>
            <a:spLocks noGrp="1"/>
          </p:cNvSpPr>
          <p:nvPr>
            <p:ph type="dt" sz="half" idx="10"/>
          </p:nvPr>
        </p:nvSpPr>
        <p:spPr/>
        <p:txBody>
          <a:bodyPr/>
          <a:lstStyle/>
          <a:p>
            <a:fld id="{A080BAC2-7CD3-45FE-AD7B-1716748A2FB0}" type="datetime1">
              <a:rPr lang="en-US" smtClean="0"/>
              <a:t>10/28/2017</a:t>
            </a:fld>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43</a:t>
            </a:fld>
            <a:endParaRPr lang="en-US"/>
          </a:p>
        </p:txBody>
      </p:sp>
      <p:pic>
        <p:nvPicPr>
          <p:cNvPr id="34822" name="Picture 7" descr="se04F0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1" y="2426494"/>
            <a:ext cx="3255169" cy="2611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3" name="Freeform 9"/>
          <p:cNvSpPr>
            <a:spLocks/>
          </p:cNvSpPr>
          <p:nvPr/>
        </p:nvSpPr>
        <p:spPr bwMode="auto">
          <a:xfrm>
            <a:off x="6286500" y="2571750"/>
            <a:ext cx="1028700" cy="1143000"/>
          </a:xfrm>
          <a:custGeom>
            <a:avLst/>
            <a:gdLst>
              <a:gd name="T0" fmla="*/ 0 w 864"/>
              <a:gd name="T1" fmla="*/ 2147483647 h 960"/>
              <a:gd name="T2" fmla="*/ 2147483647 w 864"/>
              <a:gd name="T3" fmla="*/ 2147483647 h 960"/>
              <a:gd name="T4" fmla="*/ 2147483647 w 864"/>
              <a:gd name="T5" fmla="*/ 0 h 960"/>
              <a:gd name="T6" fmla="*/ 0 60000 65536"/>
              <a:gd name="T7" fmla="*/ 0 60000 65536"/>
              <a:gd name="T8" fmla="*/ 0 60000 65536"/>
            </a:gdLst>
            <a:ahLst/>
            <a:cxnLst>
              <a:cxn ang="T6">
                <a:pos x="T0" y="T1"/>
              </a:cxn>
              <a:cxn ang="T7">
                <a:pos x="T2" y="T3"/>
              </a:cxn>
              <a:cxn ang="T8">
                <a:pos x="T4" y="T5"/>
              </a:cxn>
            </a:cxnLst>
            <a:rect l="0" t="0" r="r" b="b"/>
            <a:pathLst>
              <a:path w="864" h="960">
                <a:moveTo>
                  <a:pt x="0" y="960"/>
                </a:moveTo>
                <a:lnTo>
                  <a:pt x="864" y="960"/>
                </a:lnTo>
                <a:lnTo>
                  <a:pt x="864" y="0"/>
                </a:lnTo>
              </a:path>
            </a:pathLst>
          </a:custGeom>
          <a:noFill/>
          <a:ln w="76200"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34824" name="Line 10"/>
          <p:cNvSpPr>
            <a:spLocks noChangeShapeType="1"/>
          </p:cNvSpPr>
          <p:nvPr/>
        </p:nvSpPr>
        <p:spPr bwMode="auto">
          <a:xfrm flipV="1">
            <a:off x="4229100" y="3829050"/>
            <a:ext cx="2628900" cy="40005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4" name="Rectangle 3"/>
          <p:cNvSpPr/>
          <p:nvPr/>
        </p:nvSpPr>
        <p:spPr>
          <a:xfrm>
            <a:off x="1065440" y="2571750"/>
            <a:ext cx="3043782" cy="369332"/>
          </a:xfrm>
          <a:prstGeom prst="rect">
            <a:avLst/>
          </a:prstGeom>
        </p:spPr>
        <p:txBody>
          <a:bodyPr wrap="none">
            <a:spAutoFit/>
          </a:bodyPr>
          <a:lstStyle/>
          <a:p>
            <a:r>
              <a:rPr lang="en-US" b="1" dirty="0">
                <a:solidFill>
                  <a:srgbClr val="FF0000"/>
                </a:solidFill>
              </a:rPr>
              <a:t>The Need for Rapid Analysis</a:t>
            </a:r>
          </a:p>
        </p:txBody>
      </p:sp>
    </p:spTree>
    <p:extLst>
      <p:ext uri="{BB962C8B-B14F-4D97-AF65-F5344CB8AC3E}">
        <p14:creationId xmlns:p14="http://schemas.microsoft.com/office/powerpoint/2010/main" val="4064098922"/>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p:cNvSpPr>
            <a:spLocks noGrp="1" noChangeArrowheads="1"/>
          </p:cNvSpPr>
          <p:nvPr>
            <p:ph type="title"/>
          </p:nvPr>
        </p:nvSpPr>
        <p:spPr/>
        <p:txBody>
          <a:bodyPr/>
          <a:lstStyle/>
          <a:p>
            <a:pPr eaLnBrk="1" hangingPunct="1"/>
            <a:r>
              <a:rPr lang="en-US" sz="2400" dirty="0"/>
              <a:t>4.3.5. </a:t>
            </a:r>
            <a:r>
              <a:rPr lang="en-US" sz="2400" dirty="0" smtClean="0"/>
              <a:t>The Constant </a:t>
            </a:r>
            <a:r>
              <a:rPr lang="en-US" sz="2400" dirty="0"/>
              <a:t>Voltage-Drop Model</a:t>
            </a:r>
          </a:p>
        </p:txBody>
      </p:sp>
      <p:sp>
        <p:nvSpPr>
          <p:cNvPr id="35844" name="Rectangle 4"/>
          <p:cNvSpPr>
            <a:spLocks noGrp="1" noChangeArrowheads="1"/>
          </p:cNvSpPr>
          <p:nvPr>
            <p:ph sz="half" idx="1"/>
          </p:nvPr>
        </p:nvSpPr>
        <p:spPr>
          <a:xfrm>
            <a:off x="990600" y="2566061"/>
            <a:ext cx="3028950" cy="3394472"/>
          </a:xfrm>
        </p:spPr>
        <p:txBody>
          <a:bodyPr>
            <a:normAutofit fontScale="92500" lnSpcReduction="10000"/>
          </a:bodyPr>
          <a:lstStyle/>
          <a:p>
            <a:pPr eaLnBrk="1" hangingPunct="1"/>
            <a:r>
              <a:rPr lang="en-US" dirty="0"/>
              <a:t>The </a:t>
            </a:r>
            <a:r>
              <a:rPr lang="en-US" b="1" dirty="0">
                <a:solidFill>
                  <a:srgbClr val="3333FF"/>
                </a:solidFill>
              </a:rPr>
              <a:t>constant voltage-drop diode model</a:t>
            </a:r>
            <a:r>
              <a:rPr lang="en-US" dirty="0"/>
              <a:t> assumes that the slope of </a:t>
            </a:r>
            <a:r>
              <a:rPr lang="en-US" i="1" dirty="0"/>
              <a:t>I</a:t>
            </a:r>
            <a:r>
              <a:rPr lang="en-US" i="1" baseline="-25000" dirty="0"/>
              <a:t>D</a:t>
            </a:r>
            <a:r>
              <a:rPr lang="en-US" dirty="0"/>
              <a:t> vs. </a:t>
            </a:r>
            <a:r>
              <a:rPr lang="en-US" i="1" dirty="0"/>
              <a:t>V</a:t>
            </a:r>
            <a:r>
              <a:rPr lang="en-US" i="1" baseline="-25000" dirty="0"/>
              <a:t>D</a:t>
            </a:r>
            <a:r>
              <a:rPr lang="en-US" dirty="0"/>
              <a:t> is vertical </a:t>
            </a:r>
            <a:r>
              <a:rPr lang="en-US" dirty="0">
                <a:solidFill>
                  <a:srgbClr val="FF0000"/>
                </a:solidFill>
              </a:rPr>
              <a:t>@ 0.7</a:t>
            </a:r>
            <a:r>
              <a:rPr lang="en-US" i="1" dirty="0">
                <a:solidFill>
                  <a:srgbClr val="FF0000"/>
                </a:solidFill>
              </a:rPr>
              <a:t>V</a:t>
            </a:r>
            <a:endParaRPr lang="en-US" b="1" dirty="0">
              <a:solidFill>
                <a:srgbClr val="FF0000"/>
              </a:solidFill>
            </a:endParaRPr>
          </a:p>
          <a:p>
            <a:pPr eaLnBrk="1" hangingPunct="1"/>
            <a:r>
              <a:rPr lang="en-US" b="1" dirty="0">
                <a:solidFill>
                  <a:srgbClr val="FF0000"/>
                </a:solidFill>
              </a:rPr>
              <a:t>Q:</a:t>
            </a:r>
            <a:r>
              <a:rPr lang="en-US" dirty="0">
                <a:solidFill>
                  <a:srgbClr val="FF0000"/>
                </a:solidFill>
              </a:rPr>
              <a:t> </a:t>
            </a:r>
            <a:r>
              <a:rPr lang="en-US" dirty="0"/>
              <a:t>How does example 4.4 solution change if CVDM is used?</a:t>
            </a:r>
          </a:p>
          <a:p>
            <a:pPr lvl="1" eaLnBrk="1" hangingPunct="1"/>
            <a:r>
              <a:rPr lang="en-US" b="1" dirty="0" smtClean="0">
                <a:solidFill>
                  <a:srgbClr val="008000"/>
                </a:solidFill>
              </a:rPr>
              <a:t>A: </a:t>
            </a:r>
            <a:r>
              <a:rPr lang="en-US" dirty="0" smtClean="0"/>
              <a:t>4.262</a:t>
            </a:r>
            <a:r>
              <a:rPr lang="en-US" i="1" dirty="0" smtClean="0">
                <a:solidFill>
                  <a:srgbClr val="FF0000"/>
                </a:solidFill>
              </a:rPr>
              <a:t>mA</a:t>
            </a:r>
            <a:r>
              <a:rPr lang="en-US" dirty="0" smtClean="0"/>
              <a:t> to 4.3</a:t>
            </a:r>
            <a:r>
              <a:rPr lang="en-US" i="1" dirty="0" smtClean="0">
                <a:solidFill>
                  <a:srgbClr val="FF0000"/>
                </a:solidFill>
              </a:rPr>
              <a:t>mA</a:t>
            </a:r>
          </a:p>
          <a:p>
            <a:pPr eaLnBrk="1" hangingPunct="1"/>
            <a:endParaRPr lang="en-US" dirty="0"/>
          </a:p>
        </p:txBody>
      </p:sp>
      <p:sp>
        <p:nvSpPr>
          <p:cNvPr id="2" name="Date Placeholder 1"/>
          <p:cNvSpPr>
            <a:spLocks noGrp="1"/>
          </p:cNvSpPr>
          <p:nvPr>
            <p:ph type="dt" sz="half" idx="10"/>
          </p:nvPr>
        </p:nvSpPr>
        <p:spPr/>
        <p:txBody>
          <a:bodyPr/>
          <a:lstStyle/>
          <a:p>
            <a:fld id="{3599EACF-BEB4-4D3E-A207-B61210B5ABDF}" type="datetime1">
              <a:rPr lang="en-US" smtClean="0"/>
              <a:t>10/28/2017</a:t>
            </a:fld>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44</a:t>
            </a:fld>
            <a:endParaRPr lang="en-US" dirty="0"/>
          </a:p>
        </p:txBody>
      </p:sp>
      <p:pic>
        <p:nvPicPr>
          <p:cNvPr id="35845" name="Picture 6" descr="se04F1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03762" y="2407588"/>
            <a:ext cx="3271838" cy="2496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6" name="Rectangle 4"/>
          <p:cNvSpPr>
            <a:spLocks noChangeArrowheads="1"/>
          </p:cNvSpPr>
          <p:nvPr/>
        </p:nvSpPr>
        <p:spPr bwMode="auto">
          <a:xfrm>
            <a:off x="4121944" y="4908811"/>
            <a:ext cx="4488656"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1400" b="1" dirty="0">
                <a:latin typeface="Times New Roman" panose="02020603050405020304" pitchFamily="18" charset="0"/>
                <a:cs typeface="Times New Roman" panose="02020603050405020304" pitchFamily="18" charset="0"/>
              </a:rPr>
              <a:t>Figure 4.12: </a:t>
            </a:r>
            <a:r>
              <a:rPr lang="en-US" sz="1400" dirty="0">
                <a:latin typeface="Times New Roman" panose="02020603050405020304" pitchFamily="18" charset="0"/>
                <a:cs typeface="Times New Roman" panose="02020603050405020304" pitchFamily="18" charset="0"/>
              </a:rPr>
              <a:t>Development of the diode constant-voltage-drop model: </a:t>
            </a:r>
            <a:r>
              <a:rPr lang="en-US" sz="1400" b="1" dirty="0">
                <a:latin typeface="Times New Roman" panose="02020603050405020304" pitchFamily="18" charset="0"/>
                <a:cs typeface="Times New Roman" panose="02020603050405020304" pitchFamily="18" charset="0"/>
              </a:rPr>
              <a:t>(a) </a:t>
            </a:r>
            <a:r>
              <a:rPr lang="en-US" sz="1400" dirty="0">
                <a:latin typeface="Times New Roman" panose="02020603050405020304" pitchFamily="18" charset="0"/>
                <a:cs typeface="Times New Roman" panose="02020603050405020304" pitchFamily="18" charset="0"/>
              </a:rPr>
              <a:t>the exponential characteristic; </a:t>
            </a:r>
            <a:r>
              <a:rPr lang="en-US" sz="1400" b="1" dirty="0">
                <a:latin typeface="Times New Roman" panose="02020603050405020304" pitchFamily="18" charset="0"/>
                <a:cs typeface="Times New Roman" panose="02020603050405020304" pitchFamily="18" charset="0"/>
              </a:rPr>
              <a:t>(b) </a:t>
            </a:r>
            <a:r>
              <a:rPr lang="en-US" sz="1400" dirty="0">
                <a:latin typeface="Times New Roman" panose="02020603050405020304" pitchFamily="18" charset="0"/>
                <a:cs typeface="Times New Roman" panose="02020603050405020304" pitchFamily="18" charset="0"/>
              </a:rPr>
              <a:t>approximating the exponential characteristic by a constant voltage, usually about 0.7 V; </a:t>
            </a:r>
            <a:r>
              <a:rPr lang="en-US" sz="1400" b="1" dirty="0">
                <a:latin typeface="Times New Roman" panose="02020603050405020304" pitchFamily="18" charset="0"/>
                <a:cs typeface="Times New Roman" panose="02020603050405020304" pitchFamily="18" charset="0"/>
              </a:rPr>
              <a:t>(c) </a:t>
            </a:r>
            <a:r>
              <a:rPr lang="en-US" sz="1400" dirty="0">
                <a:latin typeface="Times New Roman" panose="02020603050405020304" pitchFamily="18" charset="0"/>
                <a:cs typeface="Times New Roman" panose="02020603050405020304" pitchFamily="18" charset="0"/>
              </a:rPr>
              <a:t>the resulting model of the forward–conducting diodes.</a:t>
            </a:r>
          </a:p>
        </p:txBody>
      </p:sp>
    </p:spTree>
    <p:extLst>
      <p:ext uri="{BB962C8B-B14F-4D97-AF65-F5344CB8AC3E}">
        <p14:creationId xmlns:p14="http://schemas.microsoft.com/office/powerpoint/2010/main" val="2737830441"/>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Grp="1" noChangeArrowheads="1"/>
          </p:cNvSpPr>
          <p:nvPr>
            <p:ph type="title"/>
          </p:nvPr>
        </p:nvSpPr>
        <p:spPr/>
        <p:txBody>
          <a:bodyPr/>
          <a:lstStyle/>
          <a:p>
            <a:pPr eaLnBrk="1" hangingPunct="1"/>
            <a:r>
              <a:rPr lang="en-US" sz="2400" dirty="0"/>
              <a:t>4.3.6. </a:t>
            </a:r>
            <a:r>
              <a:rPr lang="en-US" sz="2400" dirty="0" smtClean="0"/>
              <a:t>Ideal Diode </a:t>
            </a:r>
            <a:r>
              <a:rPr lang="en-US" sz="2400" dirty="0"/>
              <a:t>Model</a:t>
            </a:r>
          </a:p>
        </p:txBody>
      </p:sp>
      <p:sp>
        <p:nvSpPr>
          <p:cNvPr id="36868" name="Rectangle 4"/>
          <p:cNvSpPr>
            <a:spLocks noGrp="1" noChangeArrowheads="1"/>
          </p:cNvSpPr>
          <p:nvPr>
            <p:ph sz="half" idx="1"/>
          </p:nvPr>
        </p:nvSpPr>
        <p:spPr/>
        <p:txBody>
          <a:bodyPr>
            <a:normAutofit/>
          </a:bodyPr>
          <a:lstStyle/>
          <a:p>
            <a:pPr eaLnBrk="1" hangingPunct="1"/>
            <a:r>
              <a:rPr lang="en-US" smtClean="0"/>
              <a:t>The </a:t>
            </a:r>
            <a:r>
              <a:rPr lang="en-US" b="1" smtClean="0">
                <a:solidFill>
                  <a:srgbClr val="3333FF"/>
                </a:solidFill>
              </a:rPr>
              <a:t>ideal diode model</a:t>
            </a:r>
            <a:r>
              <a:rPr lang="en-US" smtClean="0"/>
              <a:t> assumes that the slope of </a:t>
            </a:r>
            <a:r>
              <a:rPr lang="en-US" i="1" smtClean="0"/>
              <a:t>I</a:t>
            </a:r>
            <a:r>
              <a:rPr lang="en-US" i="1" baseline="-25000" smtClean="0"/>
              <a:t>D</a:t>
            </a:r>
            <a:r>
              <a:rPr lang="en-US" smtClean="0"/>
              <a:t> vs. </a:t>
            </a:r>
            <a:r>
              <a:rPr lang="en-US" i="1" smtClean="0"/>
              <a:t>V</a:t>
            </a:r>
            <a:r>
              <a:rPr lang="en-US" i="1" baseline="-25000" smtClean="0"/>
              <a:t>D</a:t>
            </a:r>
            <a:r>
              <a:rPr lang="en-US" smtClean="0"/>
              <a:t> is vertical </a:t>
            </a:r>
            <a:r>
              <a:rPr lang="en-US" smtClean="0">
                <a:solidFill>
                  <a:srgbClr val="FF0000"/>
                </a:solidFill>
              </a:rPr>
              <a:t>@ 0</a:t>
            </a:r>
            <a:r>
              <a:rPr lang="en-US" i="1" smtClean="0">
                <a:solidFill>
                  <a:srgbClr val="FF0000"/>
                </a:solidFill>
              </a:rPr>
              <a:t>V</a:t>
            </a:r>
          </a:p>
          <a:p>
            <a:pPr eaLnBrk="1" hangingPunct="1"/>
            <a:r>
              <a:rPr lang="en-US" b="1" smtClean="0">
                <a:solidFill>
                  <a:srgbClr val="FF0000"/>
                </a:solidFill>
              </a:rPr>
              <a:t>Q:</a:t>
            </a:r>
            <a:r>
              <a:rPr lang="en-US" smtClean="0">
                <a:solidFill>
                  <a:srgbClr val="FF0000"/>
                </a:solidFill>
              </a:rPr>
              <a:t> </a:t>
            </a:r>
            <a:r>
              <a:rPr lang="en-US" smtClean="0"/>
              <a:t>How does example 4.4 solution change if ideal model is used?</a:t>
            </a:r>
          </a:p>
          <a:p>
            <a:pPr lvl="1" eaLnBrk="1" hangingPunct="1"/>
            <a:r>
              <a:rPr lang="en-US" sz="2100" b="1">
                <a:solidFill>
                  <a:srgbClr val="008000"/>
                </a:solidFill>
              </a:rPr>
              <a:t>A: </a:t>
            </a:r>
            <a:r>
              <a:rPr lang="en-US" sz="2100"/>
              <a:t>4.262</a:t>
            </a:r>
            <a:r>
              <a:rPr lang="en-US" sz="2100" i="1">
                <a:solidFill>
                  <a:srgbClr val="FF0000"/>
                </a:solidFill>
              </a:rPr>
              <a:t>mA</a:t>
            </a:r>
            <a:r>
              <a:rPr lang="en-US" sz="2100"/>
              <a:t> to 5</a:t>
            </a:r>
            <a:r>
              <a:rPr lang="en-US" sz="2100" i="1">
                <a:solidFill>
                  <a:srgbClr val="FF0000"/>
                </a:solidFill>
              </a:rPr>
              <a:t>mA</a:t>
            </a:r>
          </a:p>
          <a:p>
            <a:pPr eaLnBrk="1" hangingPunct="1"/>
            <a:endParaRPr lang="en-US" smtClean="0"/>
          </a:p>
        </p:txBody>
      </p:sp>
      <p:sp>
        <p:nvSpPr>
          <p:cNvPr id="2" name="Date Placeholder 1"/>
          <p:cNvSpPr>
            <a:spLocks noGrp="1"/>
          </p:cNvSpPr>
          <p:nvPr>
            <p:ph type="dt" sz="half" idx="10"/>
          </p:nvPr>
        </p:nvSpPr>
        <p:spPr/>
        <p:txBody>
          <a:bodyPr/>
          <a:lstStyle/>
          <a:p>
            <a:fld id="{465CE166-66A6-439A-8946-42AB75515E0D}" type="datetime1">
              <a:rPr lang="en-US" smtClean="0"/>
              <a:t>10/28/2017</a:t>
            </a:fld>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45</a:t>
            </a:fld>
            <a:endParaRPr lang="en-US"/>
          </a:p>
        </p:txBody>
      </p:sp>
      <p:pic>
        <p:nvPicPr>
          <p:cNvPr id="36870" name="Picture 14" descr="se04F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08341" y="2743200"/>
            <a:ext cx="3740309"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42913835"/>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4.11</a:t>
            </a:r>
            <a:endParaRPr lang="en-US" dirty="0"/>
          </a:p>
        </p:txBody>
      </p:sp>
      <p:sp>
        <p:nvSpPr>
          <p:cNvPr id="5" name="Date Placeholder 4"/>
          <p:cNvSpPr>
            <a:spLocks noGrp="1"/>
          </p:cNvSpPr>
          <p:nvPr>
            <p:ph type="dt" sz="half" idx="10"/>
          </p:nvPr>
        </p:nvSpPr>
        <p:spPr/>
        <p:txBody>
          <a:bodyPr/>
          <a:lstStyle/>
          <a:p>
            <a:fld id="{E9A0DB38-853B-4A4D-A2D1-28B2EFEBB945}" type="datetime1">
              <a:rPr lang="en-US" smtClean="0"/>
              <a:t>10/28/2017</a:t>
            </a:fld>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46</a:t>
            </a:fld>
            <a:endParaRPr lang="en-US"/>
          </a:p>
        </p:txBody>
      </p:sp>
      <p:sp>
        <p:nvSpPr>
          <p:cNvPr id="7" name="Rectangle 6"/>
          <p:cNvSpPr/>
          <p:nvPr/>
        </p:nvSpPr>
        <p:spPr>
          <a:xfrm>
            <a:off x="1190312" y="2286000"/>
            <a:ext cx="6963087" cy="700000"/>
          </a:xfrm>
          <a:prstGeom prst="rect">
            <a:avLst/>
          </a:prstGeom>
        </p:spPr>
        <p:txBody>
          <a:bodyPr wrap="square">
            <a:spAutoFit/>
          </a:bodyPr>
          <a:lstStyle/>
          <a:p>
            <a:pPr>
              <a:lnSpc>
                <a:spcPct val="150000"/>
              </a:lnSpc>
            </a:pPr>
            <a:r>
              <a:rPr lang="en-US" sz="1400" dirty="0">
                <a:latin typeface="Times New Roman" panose="02020603050405020304" pitchFamily="18" charset="0"/>
                <a:cs typeface="Times New Roman" panose="02020603050405020304" pitchFamily="18" charset="0"/>
              </a:rPr>
              <a:t>Design the circuit in Fig. E4.11 to provide an output voltage of 2.4 V. Assume that the diodes available </a:t>
            </a:r>
            <a:r>
              <a:rPr lang="da-DK" sz="1400" dirty="0">
                <a:latin typeface="Times New Roman" panose="02020603050405020304" pitchFamily="18" charset="0"/>
                <a:cs typeface="Times New Roman" panose="02020603050405020304" pitchFamily="18" charset="0"/>
              </a:rPr>
              <a:t>have 0.7-V drop at 1 mA.</a:t>
            </a:r>
            <a:endParaRPr lang="en-US" sz="1400" dirty="0">
              <a:latin typeface="Times New Roman" panose="02020603050405020304" pitchFamily="18" charset="0"/>
              <a:cs typeface="Times New Roman" panose="02020603050405020304" pitchFamily="18" charset="0"/>
            </a:endParaRPr>
          </a:p>
        </p:txBody>
      </p:sp>
      <p:pic>
        <p:nvPicPr>
          <p:cNvPr id="327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89650" y="3045267"/>
            <a:ext cx="2734827" cy="2974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77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22137" y="3017376"/>
            <a:ext cx="4401852" cy="3078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63824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2771"/>
                                        </p:tgtEl>
                                        <p:attrNameLst>
                                          <p:attrName>style.visibility</p:attrName>
                                        </p:attrNameLst>
                                      </p:cBhvr>
                                      <p:to>
                                        <p:strVal val="visible"/>
                                      </p:to>
                                    </p:set>
                                    <p:animEffect transition="in" filter="fade">
                                      <p:cBhvr>
                                        <p:cTn id="7" dur="1000"/>
                                        <p:tgtEl>
                                          <p:spTgt spid="32771"/>
                                        </p:tgtEl>
                                      </p:cBhvr>
                                    </p:animEffect>
                                    <p:anim calcmode="lin" valueType="num">
                                      <p:cBhvr>
                                        <p:cTn id="8" dur="1000" fill="hold"/>
                                        <p:tgtEl>
                                          <p:spTgt spid="32771"/>
                                        </p:tgtEl>
                                        <p:attrNameLst>
                                          <p:attrName>ppt_x</p:attrName>
                                        </p:attrNameLst>
                                      </p:cBhvr>
                                      <p:tavLst>
                                        <p:tav tm="0">
                                          <p:val>
                                            <p:strVal val="#ppt_x"/>
                                          </p:val>
                                        </p:tav>
                                        <p:tav tm="100000">
                                          <p:val>
                                            <p:strVal val="#ppt_x"/>
                                          </p:val>
                                        </p:tav>
                                      </p:tavLst>
                                    </p:anim>
                                    <p:anim calcmode="lin" valueType="num">
                                      <p:cBhvr>
                                        <p:cTn id="9" dur="1000" fill="hold"/>
                                        <p:tgtEl>
                                          <p:spTgt spid="327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p:cNvSpPr>
            <a:spLocks noGrp="1" noChangeArrowheads="1"/>
          </p:cNvSpPr>
          <p:nvPr>
            <p:ph type="title"/>
          </p:nvPr>
        </p:nvSpPr>
        <p:spPr/>
        <p:txBody>
          <a:bodyPr/>
          <a:lstStyle/>
          <a:p>
            <a:pPr eaLnBrk="1" hangingPunct="1"/>
            <a:r>
              <a:rPr lang="en-US" sz="2400" dirty="0"/>
              <a:t>When </a:t>
            </a:r>
            <a:r>
              <a:rPr lang="en-US" sz="2400" dirty="0" smtClean="0"/>
              <a:t>to use </a:t>
            </a:r>
            <a:r>
              <a:rPr lang="en-US" sz="2400" dirty="0"/>
              <a:t>these models?</a:t>
            </a:r>
          </a:p>
        </p:txBody>
      </p:sp>
      <p:sp>
        <p:nvSpPr>
          <p:cNvPr id="38916" name="Rectangle 3"/>
          <p:cNvSpPr>
            <a:spLocks noGrp="1" noChangeArrowheads="1"/>
          </p:cNvSpPr>
          <p:nvPr>
            <p:ph sz="half" idx="1"/>
          </p:nvPr>
        </p:nvSpPr>
        <p:spPr/>
        <p:txBody>
          <a:bodyPr>
            <a:normAutofit fontScale="92500" lnSpcReduction="20000"/>
          </a:bodyPr>
          <a:lstStyle/>
          <a:p>
            <a:pPr eaLnBrk="1" hangingPunct="1">
              <a:lnSpc>
                <a:spcPct val="90000"/>
              </a:lnSpc>
            </a:pPr>
            <a:r>
              <a:rPr lang="en-US" b="1" dirty="0"/>
              <a:t>exponential model</a:t>
            </a:r>
          </a:p>
          <a:p>
            <a:pPr lvl="1" eaLnBrk="1" hangingPunct="1">
              <a:lnSpc>
                <a:spcPct val="90000"/>
              </a:lnSpc>
            </a:pPr>
            <a:r>
              <a:rPr lang="en-US" dirty="0" smtClean="0">
                <a:solidFill>
                  <a:srgbClr val="FF0000"/>
                </a:solidFill>
              </a:rPr>
              <a:t>low voltages</a:t>
            </a:r>
          </a:p>
          <a:p>
            <a:pPr lvl="1" eaLnBrk="1" hangingPunct="1">
              <a:lnSpc>
                <a:spcPct val="90000"/>
              </a:lnSpc>
            </a:pPr>
            <a:r>
              <a:rPr lang="en-US" dirty="0" smtClean="0">
                <a:solidFill>
                  <a:srgbClr val="3333FF"/>
                </a:solidFill>
              </a:rPr>
              <a:t>less complex circuits</a:t>
            </a:r>
          </a:p>
          <a:p>
            <a:pPr lvl="1" eaLnBrk="1" hangingPunct="1">
              <a:lnSpc>
                <a:spcPct val="90000"/>
              </a:lnSpc>
            </a:pPr>
            <a:r>
              <a:rPr lang="en-US" dirty="0" smtClean="0">
                <a:solidFill>
                  <a:srgbClr val="008000"/>
                </a:solidFill>
              </a:rPr>
              <a:t>emphasis on accuracy over practicality</a:t>
            </a:r>
          </a:p>
          <a:p>
            <a:pPr eaLnBrk="1" hangingPunct="1">
              <a:lnSpc>
                <a:spcPct val="90000"/>
              </a:lnSpc>
            </a:pPr>
            <a:r>
              <a:rPr lang="en-US" b="1" dirty="0"/>
              <a:t>constant voltage-drop mode</a:t>
            </a:r>
            <a:r>
              <a:rPr lang="en-US" dirty="0"/>
              <a:t>:</a:t>
            </a:r>
          </a:p>
          <a:p>
            <a:pPr lvl="1" eaLnBrk="1" hangingPunct="1">
              <a:lnSpc>
                <a:spcPct val="90000"/>
              </a:lnSpc>
            </a:pPr>
            <a:r>
              <a:rPr lang="en-US" dirty="0" smtClean="0">
                <a:solidFill>
                  <a:srgbClr val="FF0000"/>
                </a:solidFill>
              </a:rPr>
              <a:t>medium voltages = 0.7</a:t>
            </a:r>
            <a:r>
              <a:rPr lang="en-US" i="1" dirty="0" smtClean="0">
                <a:solidFill>
                  <a:srgbClr val="FF0000"/>
                </a:solidFill>
              </a:rPr>
              <a:t>V</a:t>
            </a:r>
          </a:p>
          <a:p>
            <a:pPr lvl="1" eaLnBrk="1" hangingPunct="1">
              <a:lnSpc>
                <a:spcPct val="90000"/>
              </a:lnSpc>
            </a:pPr>
            <a:r>
              <a:rPr lang="en-US" dirty="0" smtClean="0">
                <a:solidFill>
                  <a:srgbClr val="3333FF"/>
                </a:solidFill>
              </a:rPr>
              <a:t>more complex circuits</a:t>
            </a:r>
          </a:p>
          <a:p>
            <a:pPr lvl="1" eaLnBrk="1" hangingPunct="1">
              <a:lnSpc>
                <a:spcPct val="90000"/>
              </a:lnSpc>
            </a:pPr>
            <a:r>
              <a:rPr lang="en-US" dirty="0" smtClean="0">
                <a:solidFill>
                  <a:srgbClr val="008000"/>
                </a:solidFill>
              </a:rPr>
              <a:t>emphasis on practicality over accuracy</a:t>
            </a:r>
          </a:p>
        </p:txBody>
      </p:sp>
      <p:sp>
        <p:nvSpPr>
          <p:cNvPr id="38917" name="Rectangle 4"/>
          <p:cNvSpPr>
            <a:spLocks noGrp="1" noChangeArrowheads="1"/>
          </p:cNvSpPr>
          <p:nvPr>
            <p:ph sz="half" idx="2"/>
          </p:nvPr>
        </p:nvSpPr>
        <p:spPr/>
        <p:txBody>
          <a:bodyPr>
            <a:normAutofit fontScale="92500" lnSpcReduction="20000"/>
          </a:bodyPr>
          <a:lstStyle/>
          <a:p>
            <a:pPr eaLnBrk="1" hangingPunct="1">
              <a:lnSpc>
                <a:spcPct val="90000"/>
              </a:lnSpc>
            </a:pPr>
            <a:r>
              <a:rPr lang="en-US" b="1"/>
              <a:t>ideal diode model</a:t>
            </a:r>
          </a:p>
          <a:p>
            <a:pPr lvl="1" eaLnBrk="1" hangingPunct="1">
              <a:lnSpc>
                <a:spcPct val="90000"/>
              </a:lnSpc>
            </a:pPr>
            <a:r>
              <a:rPr lang="en-US" smtClean="0">
                <a:solidFill>
                  <a:srgbClr val="FF0000"/>
                </a:solidFill>
              </a:rPr>
              <a:t>high voltages &gt;&gt; 0.7</a:t>
            </a:r>
            <a:r>
              <a:rPr lang="en-US" i="1" smtClean="0">
                <a:solidFill>
                  <a:srgbClr val="FF0000"/>
                </a:solidFill>
              </a:rPr>
              <a:t>V</a:t>
            </a:r>
          </a:p>
          <a:p>
            <a:pPr lvl="1" eaLnBrk="1" hangingPunct="1">
              <a:lnSpc>
                <a:spcPct val="90000"/>
              </a:lnSpc>
            </a:pPr>
            <a:r>
              <a:rPr lang="en-US" smtClean="0">
                <a:solidFill>
                  <a:srgbClr val="3333FF"/>
                </a:solidFill>
              </a:rPr>
              <a:t>very complex circuits</a:t>
            </a:r>
          </a:p>
          <a:p>
            <a:pPr lvl="1" eaLnBrk="1" hangingPunct="1">
              <a:lnSpc>
                <a:spcPct val="90000"/>
              </a:lnSpc>
            </a:pPr>
            <a:r>
              <a:rPr lang="en-US" smtClean="0">
                <a:solidFill>
                  <a:srgbClr val="008000"/>
                </a:solidFill>
              </a:rPr>
              <a:t>cases where a difference in voltage by 0.7</a:t>
            </a:r>
            <a:r>
              <a:rPr lang="en-US" i="1" smtClean="0">
                <a:solidFill>
                  <a:srgbClr val="008000"/>
                </a:solidFill>
              </a:rPr>
              <a:t>V</a:t>
            </a:r>
            <a:r>
              <a:rPr lang="en-US" smtClean="0">
                <a:solidFill>
                  <a:srgbClr val="008000"/>
                </a:solidFill>
              </a:rPr>
              <a:t> is negligible</a:t>
            </a:r>
          </a:p>
          <a:p>
            <a:pPr eaLnBrk="1" hangingPunct="1">
              <a:lnSpc>
                <a:spcPct val="90000"/>
              </a:lnSpc>
            </a:pPr>
            <a:r>
              <a:rPr lang="en-US" b="1"/>
              <a:t>small-signal model</a:t>
            </a:r>
          </a:p>
          <a:p>
            <a:pPr lvl="1" eaLnBrk="1" hangingPunct="1">
              <a:lnSpc>
                <a:spcPct val="90000"/>
              </a:lnSpc>
            </a:pPr>
            <a:r>
              <a:rPr lang="en-US" smtClean="0">
                <a:solidFill>
                  <a:srgbClr val="FF0000"/>
                </a:solidFill>
              </a:rPr>
              <a:t>this is next…</a:t>
            </a:r>
          </a:p>
        </p:txBody>
      </p:sp>
      <p:sp>
        <p:nvSpPr>
          <p:cNvPr id="2" name="Date Placeholder 1"/>
          <p:cNvSpPr>
            <a:spLocks noGrp="1"/>
          </p:cNvSpPr>
          <p:nvPr>
            <p:ph type="dt" sz="half" idx="10"/>
          </p:nvPr>
        </p:nvSpPr>
        <p:spPr/>
        <p:txBody>
          <a:bodyPr/>
          <a:lstStyle/>
          <a:p>
            <a:fld id="{A28DFA99-FE54-4EB0-8DCE-F80E75C66972}" type="datetime1">
              <a:rPr lang="en-US" smtClean="0"/>
              <a:t>10/28/2017</a:t>
            </a:fld>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47</a:t>
            </a:fld>
            <a:endParaRPr lang="en-US"/>
          </a:p>
        </p:txBody>
      </p:sp>
    </p:spTree>
    <p:extLst>
      <p:ext uri="{BB962C8B-B14F-4D97-AF65-F5344CB8AC3E}">
        <p14:creationId xmlns:p14="http://schemas.microsoft.com/office/powerpoint/2010/main" val="1133405352"/>
      </p:ext>
    </p:extLst>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2"/>
          <p:cNvSpPr>
            <a:spLocks noGrp="1" noChangeArrowheads="1"/>
          </p:cNvSpPr>
          <p:nvPr>
            <p:ph type="title"/>
          </p:nvPr>
        </p:nvSpPr>
        <p:spPr/>
        <p:txBody>
          <a:bodyPr/>
          <a:lstStyle/>
          <a:p>
            <a:pPr eaLnBrk="1" hangingPunct="1"/>
            <a:r>
              <a:rPr lang="en-US" sz="2400" dirty="0"/>
              <a:t>4.3.7. Small-Signal Model</a:t>
            </a:r>
          </a:p>
        </p:txBody>
      </p:sp>
      <p:sp>
        <p:nvSpPr>
          <p:cNvPr id="39940" name="Rectangle 3"/>
          <p:cNvSpPr>
            <a:spLocks noGrp="1" noChangeArrowheads="1"/>
          </p:cNvSpPr>
          <p:nvPr>
            <p:ph idx="1"/>
          </p:nvPr>
        </p:nvSpPr>
        <p:spPr/>
        <p:txBody>
          <a:bodyPr>
            <a:normAutofit/>
          </a:bodyPr>
          <a:lstStyle/>
          <a:p>
            <a:pPr eaLnBrk="1" hangingPunct="1"/>
            <a:r>
              <a:rPr lang="en-US" sz="2400" b="1" dirty="0">
                <a:solidFill>
                  <a:srgbClr val="3333FF"/>
                </a:solidFill>
              </a:rPr>
              <a:t>small-signal diode model</a:t>
            </a:r>
          </a:p>
          <a:p>
            <a:pPr lvl="1" eaLnBrk="1" hangingPunct="1"/>
            <a:r>
              <a:rPr lang="en-US" sz="2400" dirty="0"/>
              <a:t>Diode is modeled as </a:t>
            </a:r>
            <a:r>
              <a:rPr lang="en-US" sz="2400" dirty="0">
                <a:solidFill>
                  <a:srgbClr val="FF0000"/>
                </a:solidFill>
              </a:rPr>
              <a:t>variable resistor.</a:t>
            </a:r>
          </a:p>
          <a:p>
            <a:pPr lvl="1" eaLnBrk="1" hangingPunct="1"/>
            <a:r>
              <a:rPr lang="en-US" sz="2400" dirty="0"/>
              <a:t>Whose value is defined via</a:t>
            </a:r>
            <a:r>
              <a:rPr lang="en-US" sz="2400" dirty="0">
                <a:solidFill>
                  <a:srgbClr val="3333FF"/>
                </a:solidFill>
              </a:rPr>
              <a:t> </a:t>
            </a:r>
            <a:r>
              <a:rPr lang="en-US" sz="2400" dirty="0">
                <a:solidFill>
                  <a:srgbClr val="FF0000"/>
                </a:solidFill>
              </a:rPr>
              <a:t>linearization</a:t>
            </a:r>
            <a:r>
              <a:rPr lang="en-US" sz="2400" dirty="0"/>
              <a:t> of exponential model.</a:t>
            </a:r>
          </a:p>
          <a:p>
            <a:pPr lvl="1" eaLnBrk="1" hangingPunct="1"/>
            <a:r>
              <a:rPr lang="en-US" sz="2400" dirty="0"/>
              <a:t>Around </a:t>
            </a:r>
            <a:r>
              <a:rPr lang="en-US" sz="2400" dirty="0">
                <a:solidFill>
                  <a:srgbClr val="FF0000"/>
                </a:solidFill>
              </a:rPr>
              <a:t>bias point</a:t>
            </a:r>
            <a:r>
              <a:rPr lang="en-US" sz="2400" dirty="0"/>
              <a:t> defined by constant voltage drop model.</a:t>
            </a:r>
          </a:p>
          <a:p>
            <a:pPr lvl="2" eaLnBrk="1" hangingPunct="1"/>
            <a:r>
              <a:rPr lang="en-US" sz="2100" i="1" dirty="0"/>
              <a:t>V</a:t>
            </a:r>
            <a:r>
              <a:rPr lang="en-US" sz="2100" i="1" baseline="-25000" dirty="0"/>
              <a:t>D</a:t>
            </a:r>
            <a:r>
              <a:rPr lang="en-US" sz="2100" baseline="30000" dirty="0"/>
              <a:t>(0)</a:t>
            </a:r>
            <a:r>
              <a:rPr lang="en-US" sz="2100" dirty="0"/>
              <a:t> = 0.7</a:t>
            </a:r>
            <a:r>
              <a:rPr lang="en-US" sz="2100" i="1" dirty="0"/>
              <a:t>V</a:t>
            </a:r>
          </a:p>
        </p:txBody>
      </p:sp>
      <p:sp>
        <p:nvSpPr>
          <p:cNvPr id="2" name="Date Placeholder 1"/>
          <p:cNvSpPr>
            <a:spLocks noGrp="1"/>
          </p:cNvSpPr>
          <p:nvPr>
            <p:ph type="dt" sz="half" idx="10"/>
          </p:nvPr>
        </p:nvSpPr>
        <p:spPr/>
        <p:txBody>
          <a:bodyPr/>
          <a:lstStyle/>
          <a:p>
            <a:fld id="{636D4E75-B11B-46F9-938E-9CD3364D1016}" type="datetime1">
              <a:rPr lang="en-US" smtClean="0"/>
              <a:t>10/28/2017</a:t>
            </a:fld>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48</a:t>
            </a:fld>
            <a:endParaRPr lang="en-US"/>
          </a:p>
        </p:txBody>
      </p:sp>
    </p:spTree>
    <p:extLst>
      <p:ext uri="{BB962C8B-B14F-4D97-AF65-F5344CB8AC3E}">
        <p14:creationId xmlns:p14="http://schemas.microsoft.com/office/powerpoint/2010/main" val="2711372454"/>
      </p:ext>
    </p:extLst>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4.3.7. Small-Signal Model</a:t>
            </a:r>
          </a:p>
        </p:txBody>
      </p:sp>
      <p:sp>
        <p:nvSpPr>
          <p:cNvPr id="4" name="Date Placeholder 3"/>
          <p:cNvSpPr>
            <a:spLocks noGrp="1"/>
          </p:cNvSpPr>
          <p:nvPr>
            <p:ph type="dt" sz="half" idx="10"/>
          </p:nvPr>
        </p:nvSpPr>
        <p:spPr/>
        <p:txBody>
          <a:bodyPr/>
          <a:lstStyle/>
          <a:p>
            <a:fld id="{1215AADF-28D5-4699-B2EF-5A56396DC849}" type="datetime1">
              <a:rPr lang="en-US" smtClean="0"/>
              <a:t>10/28/2017</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49</a:t>
            </a:fld>
            <a:endParaRPr lang="en-US"/>
          </a:p>
        </p:txBody>
      </p:sp>
      <p:pic>
        <p:nvPicPr>
          <p:cNvPr id="409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1725" y="1685925"/>
            <a:ext cx="4486275" cy="425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53364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4" name="Date Placeholder 3"/>
          <p:cNvSpPr>
            <a:spLocks noGrp="1"/>
          </p:cNvSpPr>
          <p:nvPr>
            <p:ph type="dt" sz="half" idx="10"/>
          </p:nvPr>
        </p:nvSpPr>
        <p:spPr/>
        <p:txBody>
          <a:bodyPr/>
          <a:lstStyle/>
          <a:p>
            <a:fld id="{1215AADF-28D5-4699-B2EF-5A56396DC849}" type="datetime1">
              <a:rPr lang="en-US" smtClean="0"/>
              <a:t>10/28/2017</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5</a:t>
            </a:fld>
            <a:endParaRPr lang="en-US"/>
          </a:p>
        </p:txBody>
      </p:sp>
      <p:grpSp>
        <p:nvGrpSpPr>
          <p:cNvPr id="3" name="Group 2"/>
          <p:cNvGrpSpPr/>
          <p:nvPr/>
        </p:nvGrpSpPr>
        <p:grpSpPr>
          <a:xfrm>
            <a:off x="2286000" y="3582527"/>
            <a:ext cx="4460081" cy="2675335"/>
            <a:chOff x="2628901" y="3325416"/>
            <a:chExt cx="4460081" cy="2675335"/>
          </a:xfrm>
        </p:grpSpPr>
        <p:pic>
          <p:nvPicPr>
            <p:cNvPr id="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8901" y="3325416"/>
              <a:ext cx="4460081" cy="26753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3600450" y="5657850"/>
              <a:ext cx="2572415" cy="3429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Various types of junction diodes</a:t>
              </a:r>
            </a:p>
          </p:txBody>
        </p:sp>
      </p:grpSp>
      <p:grpSp>
        <p:nvGrpSpPr>
          <p:cNvPr id="14" name="Group 13"/>
          <p:cNvGrpSpPr/>
          <p:nvPr/>
        </p:nvGrpSpPr>
        <p:grpSpPr>
          <a:xfrm>
            <a:off x="2724150" y="2010056"/>
            <a:ext cx="3371850" cy="1595702"/>
            <a:chOff x="2686050" y="1771650"/>
            <a:chExt cx="3371850" cy="1595702"/>
          </a:xfrm>
        </p:grpSpPr>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6050" y="1771650"/>
              <a:ext cx="3371850" cy="1483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3257550" y="2895600"/>
              <a:ext cx="2686050" cy="3429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6" name="Title 5"/>
            <p:cNvSpPr txBox="1">
              <a:spLocks/>
            </p:cNvSpPr>
            <p:nvPr/>
          </p:nvSpPr>
          <p:spPr>
            <a:xfrm>
              <a:off x="2709080" y="2938727"/>
              <a:ext cx="3028950" cy="428625"/>
            </a:xfrm>
            <a:prstGeom prst="rect">
              <a:avLst/>
            </a:prstGeom>
          </p:spPr>
          <p:txBody>
            <a:bodyPr vert="horz" lIns="6858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200" dirty="0"/>
                <a:t> Semiconductor Diode Notation </a:t>
              </a:r>
            </a:p>
          </p:txBody>
        </p:sp>
      </p:grpSp>
      <p:sp>
        <p:nvSpPr>
          <p:cNvPr id="13" name="TextBox 12"/>
          <p:cNvSpPr txBox="1"/>
          <p:nvPr/>
        </p:nvSpPr>
        <p:spPr>
          <a:xfrm>
            <a:off x="5589612" y="1938601"/>
            <a:ext cx="184731" cy="300082"/>
          </a:xfrm>
          <a:prstGeom prst="rect">
            <a:avLst/>
          </a:prstGeom>
          <a:noFill/>
        </p:spPr>
        <p:txBody>
          <a:bodyPr wrap="none" rtlCol="0">
            <a:spAutoFit/>
          </a:bodyPr>
          <a:lstStyle/>
          <a:p>
            <a:endParaRPr lang="en-US" sz="1350" dirty="0"/>
          </a:p>
        </p:txBody>
      </p:sp>
    </p:spTree>
    <p:extLst>
      <p:ext uri="{BB962C8B-B14F-4D97-AF65-F5344CB8AC3E}">
        <p14:creationId xmlns:p14="http://schemas.microsoft.com/office/powerpoint/2010/main" val="327704017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2"/>
          <p:cNvSpPr>
            <a:spLocks noGrp="1" noChangeArrowheads="1"/>
          </p:cNvSpPr>
          <p:nvPr>
            <p:ph type="title"/>
          </p:nvPr>
        </p:nvSpPr>
        <p:spPr/>
        <p:txBody>
          <a:bodyPr/>
          <a:lstStyle/>
          <a:p>
            <a:pPr eaLnBrk="1" hangingPunct="1"/>
            <a:r>
              <a:rPr lang="en-US" sz="2400"/>
              <a:t>4.3.7. Small-Signal Model</a:t>
            </a:r>
          </a:p>
        </p:txBody>
      </p:sp>
      <p:sp>
        <p:nvSpPr>
          <p:cNvPr id="40964" name="Rectangle 3"/>
          <p:cNvSpPr>
            <a:spLocks noGrp="1" noChangeArrowheads="1"/>
          </p:cNvSpPr>
          <p:nvPr>
            <p:ph idx="1"/>
          </p:nvPr>
        </p:nvSpPr>
        <p:spPr/>
        <p:txBody>
          <a:bodyPr>
            <a:normAutofit/>
          </a:bodyPr>
          <a:lstStyle/>
          <a:p>
            <a:pPr eaLnBrk="1" hangingPunct="1"/>
            <a:r>
              <a:rPr lang="en-US" sz="2400" b="1">
                <a:solidFill>
                  <a:srgbClr val="FF0000"/>
                </a:solidFill>
              </a:rPr>
              <a:t>Q:</a:t>
            </a:r>
            <a:r>
              <a:rPr lang="en-US" sz="2400" b="1">
                <a:solidFill>
                  <a:srgbClr val="3333FF"/>
                </a:solidFill>
              </a:rPr>
              <a:t> </a:t>
            </a:r>
            <a:r>
              <a:rPr lang="en-US" sz="2400"/>
              <a:t>How is the small-signal diode model defined?</a:t>
            </a:r>
          </a:p>
          <a:p>
            <a:pPr lvl="1" eaLnBrk="1" hangingPunct="1"/>
            <a:r>
              <a:rPr lang="en-US" sz="2400" b="1">
                <a:solidFill>
                  <a:srgbClr val="008000"/>
                </a:solidFill>
              </a:rPr>
              <a:t>A:</a:t>
            </a:r>
            <a:r>
              <a:rPr lang="en-US" sz="2400"/>
              <a:t> The </a:t>
            </a:r>
            <a:r>
              <a:rPr lang="en-US" sz="2400">
                <a:solidFill>
                  <a:srgbClr val="FF0000"/>
                </a:solidFill>
              </a:rPr>
              <a:t>total instantaneous circuit is divided into steady-state and time varying components, </a:t>
            </a:r>
            <a:r>
              <a:rPr lang="en-US" sz="2400"/>
              <a:t>which may be analyzed separately and solved via algebra.</a:t>
            </a:r>
          </a:p>
          <a:p>
            <a:pPr lvl="2" eaLnBrk="1" hangingPunct="1"/>
            <a:r>
              <a:rPr lang="en-US" sz="2100"/>
              <a:t>In steady-state, diode represented as CVDM.</a:t>
            </a:r>
          </a:p>
          <a:p>
            <a:pPr lvl="2" eaLnBrk="1" hangingPunct="1"/>
            <a:r>
              <a:rPr lang="en-US" sz="2100"/>
              <a:t>In time-varying, diode represented as resistor.</a:t>
            </a:r>
          </a:p>
        </p:txBody>
      </p:sp>
      <p:sp>
        <p:nvSpPr>
          <p:cNvPr id="2" name="Date Placeholder 1"/>
          <p:cNvSpPr>
            <a:spLocks noGrp="1"/>
          </p:cNvSpPr>
          <p:nvPr>
            <p:ph type="dt" sz="half" idx="10"/>
          </p:nvPr>
        </p:nvSpPr>
        <p:spPr/>
        <p:txBody>
          <a:bodyPr/>
          <a:lstStyle/>
          <a:p>
            <a:fld id="{A27F07D3-C782-431E-A294-E6137ED7F50E}" type="datetime1">
              <a:rPr lang="en-US" smtClean="0"/>
              <a:t>10/28/2017</a:t>
            </a:fld>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50</a:t>
            </a:fld>
            <a:endParaRPr lang="en-US"/>
          </a:p>
        </p:txBody>
      </p:sp>
    </p:spTree>
    <p:extLst>
      <p:ext uri="{BB962C8B-B14F-4D97-AF65-F5344CB8AC3E}">
        <p14:creationId xmlns:p14="http://schemas.microsoft.com/office/powerpoint/2010/main" val="3953264865"/>
      </p:ext>
    </p:extLst>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4"/>
          <p:cNvSpPr>
            <a:spLocks noChangeArrowheads="1"/>
          </p:cNvSpPr>
          <p:nvPr/>
        </p:nvSpPr>
        <p:spPr bwMode="auto">
          <a:xfrm>
            <a:off x="1143000" y="857250"/>
            <a:ext cx="6858000" cy="5143500"/>
          </a:xfrm>
          <a:prstGeom prst="rect">
            <a:avLst/>
          </a:prstGeom>
          <a:solidFill>
            <a:schemeClr val="bg1">
              <a:alpha val="85097"/>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pic>
        <p:nvPicPr>
          <p:cNvPr id="41988" name="Picture 4" descr="se04F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0566" y="1143000"/>
            <a:ext cx="2522934" cy="405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90652" name="Line 28"/>
          <p:cNvSpPr>
            <a:spLocks noChangeShapeType="1"/>
          </p:cNvSpPr>
          <p:nvPr/>
        </p:nvSpPr>
        <p:spPr bwMode="auto">
          <a:xfrm flipH="1">
            <a:off x="4686300" y="1257300"/>
            <a:ext cx="2628900" cy="120015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1690651" name="Text Box 27"/>
          <p:cNvSpPr txBox="1">
            <a:spLocks noChangeArrowheads="1"/>
          </p:cNvSpPr>
          <p:nvPr/>
        </p:nvSpPr>
        <p:spPr bwMode="auto">
          <a:xfrm>
            <a:off x="6743700" y="1028701"/>
            <a:ext cx="1085850" cy="415498"/>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Calibri" pitchFamily="34" charset="0"/>
              </a:defRPr>
            </a:lvl1pPr>
            <a:lvl2pPr marL="742950" indent="-285750" eaLnBrk="0" hangingPunct="0">
              <a:defRPr sz="1600">
                <a:solidFill>
                  <a:schemeClr val="tx1"/>
                </a:solidFill>
                <a:latin typeface="Calibri" pitchFamily="34" charset="0"/>
              </a:defRPr>
            </a:lvl2pPr>
            <a:lvl3pPr marL="1143000" indent="-228600" eaLnBrk="0" hangingPunct="0">
              <a:defRPr sz="1600">
                <a:solidFill>
                  <a:schemeClr val="tx1"/>
                </a:solidFill>
                <a:latin typeface="Calibri" pitchFamily="34" charset="0"/>
              </a:defRPr>
            </a:lvl3pPr>
            <a:lvl4pPr marL="1600200" indent="-228600" eaLnBrk="0" hangingPunct="0">
              <a:defRPr sz="1600">
                <a:solidFill>
                  <a:schemeClr val="tx1"/>
                </a:solidFill>
                <a:latin typeface="Calibri" pitchFamily="34" charset="0"/>
              </a:defRPr>
            </a:lvl4pPr>
            <a:lvl5pPr marL="2057400" indent="-228600" eaLnBrk="0" hangingPunct="0">
              <a:defRPr sz="1600">
                <a:solidFill>
                  <a:schemeClr val="tx1"/>
                </a:solidFill>
                <a:latin typeface="Calibri" pitchFamily="34" charset="0"/>
              </a:defRPr>
            </a:lvl5pPr>
            <a:lvl6pPr marL="2514600" indent="-228600" algn="r" eaLnBrk="0" fontAlgn="base" hangingPunct="0">
              <a:spcBef>
                <a:spcPct val="0"/>
              </a:spcBef>
              <a:spcAft>
                <a:spcPct val="0"/>
              </a:spcAft>
              <a:defRPr sz="1600">
                <a:solidFill>
                  <a:schemeClr val="tx1"/>
                </a:solidFill>
                <a:latin typeface="Calibri" pitchFamily="34" charset="0"/>
              </a:defRPr>
            </a:lvl6pPr>
            <a:lvl7pPr marL="2971800" indent="-228600" algn="r" eaLnBrk="0" fontAlgn="base" hangingPunct="0">
              <a:spcBef>
                <a:spcPct val="0"/>
              </a:spcBef>
              <a:spcAft>
                <a:spcPct val="0"/>
              </a:spcAft>
              <a:defRPr sz="1600">
                <a:solidFill>
                  <a:schemeClr val="tx1"/>
                </a:solidFill>
                <a:latin typeface="Calibri" pitchFamily="34" charset="0"/>
              </a:defRPr>
            </a:lvl7pPr>
            <a:lvl8pPr marL="3429000" indent="-228600" algn="r" eaLnBrk="0" fontAlgn="base" hangingPunct="0">
              <a:spcBef>
                <a:spcPct val="0"/>
              </a:spcBef>
              <a:spcAft>
                <a:spcPct val="0"/>
              </a:spcAft>
              <a:defRPr sz="1600">
                <a:solidFill>
                  <a:schemeClr val="tx1"/>
                </a:solidFill>
                <a:latin typeface="Calibri" pitchFamily="34" charset="0"/>
              </a:defRPr>
            </a:lvl8pPr>
            <a:lvl9pPr marL="3886200" indent="-228600" algn="r" eaLnBrk="0" fontAlgn="base" hangingPunct="0">
              <a:spcBef>
                <a:spcPct val="0"/>
              </a:spcBef>
              <a:spcAft>
                <a:spcPct val="0"/>
              </a:spcAft>
              <a:defRPr sz="1600">
                <a:solidFill>
                  <a:schemeClr val="tx1"/>
                </a:solidFill>
                <a:latin typeface="Calibri" pitchFamily="34" charset="0"/>
              </a:defRPr>
            </a:lvl9pPr>
          </a:lstStyle>
          <a:p>
            <a:pPr algn="ctr" eaLnBrk="1" hangingPunct="1">
              <a:spcBef>
                <a:spcPct val="50000"/>
              </a:spcBef>
            </a:pPr>
            <a:r>
              <a:rPr lang="en-US" sz="2100">
                <a:solidFill>
                  <a:srgbClr val="FF0000"/>
                </a:solidFill>
              </a:rPr>
              <a:t>CVDM</a:t>
            </a:r>
          </a:p>
        </p:txBody>
      </p:sp>
      <p:sp>
        <p:nvSpPr>
          <p:cNvPr id="41991" name="Rectangle 3"/>
          <p:cNvSpPr>
            <a:spLocks noGrp="1" noChangeArrowheads="1"/>
          </p:cNvSpPr>
          <p:nvPr>
            <p:ph idx="1"/>
          </p:nvPr>
        </p:nvSpPr>
        <p:spPr>
          <a:xfrm>
            <a:off x="1200150" y="2400300"/>
            <a:ext cx="6572250" cy="3028950"/>
          </a:xfrm>
        </p:spPr>
        <p:txBody>
          <a:bodyPr/>
          <a:lstStyle/>
          <a:p>
            <a:pPr eaLnBrk="1" hangingPunct="1"/>
            <a:endParaRPr lang="en-US" smtClean="0"/>
          </a:p>
        </p:txBody>
      </p:sp>
      <p:sp>
        <p:nvSpPr>
          <p:cNvPr id="2" name="Date Placeholder 1"/>
          <p:cNvSpPr>
            <a:spLocks noGrp="1"/>
          </p:cNvSpPr>
          <p:nvPr>
            <p:ph type="dt" sz="half" idx="10"/>
          </p:nvPr>
        </p:nvSpPr>
        <p:spPr/>
        <p:txBody>
          <a:bodyPr/>
          <a:lstStyle/>
          <a:p>
            <a:fld id="{A3825945-F0FC-4CBF-89F3-63A96F907DFE}" type="datetime1">
              <a:rPr lang="en-US" smtClean="0"/>
              <a:t>10/28/2017</a:t>
            </a:fld>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51</a:t>
            </a:fld>
            <a:endParaRPr lang="en-US"/>
          </a:p>
        </p:txBody>
      </p:sp>
      <p:sp>
        <p:nvSpPr>
          <p:cNvPr id="41992" name="Rectangle 2"/>
          <p:cNvSpPr>
            <a:spLocks noChangeArrowheads="1"/>
          </p:cNvSpPr>
          <p:nvPr/>
        </p:nvSpPr>
        <p:spPr bwMode="auto">
          <a:xfrm>
            <a:off x="1314450" y="5314951"/>
            <a:ext cx="65151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b="1"/>
              <a:t>Figure 4.14: (a) </a:t>
            </a:r>
            <a:r>
              <a:rPr lang="en-US"/>
              <a:t>Circuit for Example 4.5. </a:t>
            </a:r>
            <a:r>
              <a:rPr lang="en-US" b="1"/>
              <a:t>(b) </a:t>
            </a:r>
            <a:r>
              <a:rPr lang="en-US"/>
              <a:t>Circuit for calculating the dc operating point. </a:t>
            </a:r>
            <a:r>
              <a:rPr lang="en-US" b="1"/>
              <a:t>(c) </a:t>
            </a:r>
            <a:r>
              <a:rPr lang="en-US"/>
              <a:t>Small-signal equivalent circuit.</a:t>
            </a:r>
          </a:p>
        </p:txBody>
      </p:sp>
      <p:sp>
        <p:nvSpPr>
          <p:cNvPr id="41993" name="Freeform 7"/>
          <p:cNvSpPr>
            <a:spLocks/>
          </p:cNvSpPr>
          <p:nvPr/>
        </p:nvSpPr>
        <p:spPr bwMode="auto">
          <a:xfrm>
            <a:off x="2171700" y="1371600"/>
            <a:ext cx="571500" cy="1543050"/>
          </a:xfrm>
          <a:custGeom>
            <a:avLst/>
            <a:gdLst>
              <a:gd name="T0" fmla="*/ 2016125000 w 288"/>
              <a:gd name="T1" fmla="*/ 0 h 1296"/>
              <a:gd name="T2" fmla="*/ 0 w 288"/>
              <a:gd name="T3" fmla="*/ 0 h 1296"/>
              <a:gd name="T4" fmla="*/ 0 w 288"/>
              <a:gd name="T5" fmla="*/ 2147483647 h 1296"/>
              <a:gd name="T6" fmla="*/ 2016125000 w 288"/>
              <a:gd name="T7" fmla="*/ 2147483647 h 12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8" h="1296">
                <a:moveTo>
                  <a:pt x="288" y="0"/>
                </a:moveTo>
                <a:lnTo>
                  <a:pt x="0" y="0"/>
                </a:lnTo>
                <a:lnTo>
                  <a:pt x="0" y="1296"/>
                </a:lnTo>
                <a:lnTo>
                  <a:pt x="288" y="1296"/>
                </a:lnTo>
              </a:path>
            </a:pathLst>
          </a:custGeom>
          <a:noFill/>
          <a:ln w="38100" cmpd="sng">
            <a:solidFill>
              <a:srgbClr val="FF0000"/>
            </a:solidFill>
            <a:round/>
            <a:headEnd/>
            <a:tailEnd/>
          </a:ln>
          <a:effectLst/>
          <a:extLst>
            <a:ext uri="{909E8E84-426E-40DD-AFC4-6F175D3DCCD1}">
              <a14:hiddenFill xmlns:a14="http://schemas.microsoft.com/office/drawing/2010/main">
                <a:solidFill>
                  <a:srgbClr val="FFFF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41994" name="Oval 8"/>
          <p:cNvSpPr>
            <a:spLocks noChangeArrowheads="1"/>
          </p:cNvSpPr>
          <p:nvPr/>
        </p:nvSpPr>
        <p:spPr bwMode="auto">
          <a:xfrm>
            <a:off x="2000250" y="1600200"/>
            <a:ext cx="342900" cy="342900"/>
          </a:xfrm>
          <a:prstGeom prst="ellipse">
            <a:avLst/>
          </a:prstGeom>
          <a:solidFill>
            <a:srgbClr val="FFFFCC"/>
          </a:solidFill>
          <a:ln w="127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1995" name="Oval 9"/>
          <p:cNvSpPr>
            <a:spLocks noChangeArrowheads="1"/>
          </p:cNvSpPr>
          <p:nvPr/>
        </p:nvSpPr>
        <p:spPr bwMode="auto">
          <a:xfrm>
            <a:off x="2000250" y="2343150"/>
            <a:ext cx="342900" cy="342900"/>
          </a:xfrm>
          <a:prstGeom prst="ellipse">
            <a:avLst/>
          </a:prstGeom>
          <a:solidFill>
            <a:srgbClr val="FFFFCC"/>
          </a:solidFill>
          <a:ln w="127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1996" name="Text Box 10"/>
          <p:cNvSpPr txBox="1">
            <a:spLocks noChangeArrowheads="1"/>
          </p:cNvSpPr>
          <p:nvPr/>
        </p:nvSpPr>
        <p:spPr bwMode="auto">
          <a:xfrm>
            <a:off x="2000250" y="1657350"/>
            <a:ext cx="342900"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tx1"/>
                </a:solidFill>
                <a:latin typeface="Calibri" pitchFamily="34" charset="0"/>
              </a:defRPr>
            </a:lvl1pPr>
            <a:lvl2pPr marL="742950" indent="-285750" eaLnBrk="0" hangingPunct="0">
              <a:defRPr sz="1600">
                <a:solidFill>
                  <a:schemeClr val="tx1"/>
                </a:solidFill>
                <a:latin typeface="Calibri" pitchFamily="34" charset="0"/>
              </a:defRPr>
            </a:lvl2pPr>
            <a:lvl3pPr marL="1143000" indent="-228600" eaLnBrk="0" hangingPunct="0">
              <a:defRPr sz="1600">
                <a:solidFill>
                  <a:schemeClr val="tx1"/>
                </a:solidFill>
                <a:latin typeface="Calibri" pitchFamily="34" charset="0"/>
              </a:defRPr>
            </a:lvl3pPr>
            <a:lvl4pPr marL="1600200" indent="-228600" eaLnBrk="0" hangingPunct="0">
              <a:defRPr sz="1600">
                <a:solidFill>
                  <a:schemeClr val="tx1"/>
                </a:solidFill>
                <a:latin typeface="Calibri" pitchFamily="34" charset="0"/>
              </a:defRPr>
            </a:lvl4pPr>
            <a:lvl5pPr marL="2057400" indent="-228600" eaLnBrk="0" hangingPunct="0">
              <a:defRPr sz="1600">
                <a:solidFill>
                  <a:schemeClr val="tx1"/>
                </a:solidFill>
                <a:latin typeface="Calibri" pitchFamily="34" charset="0"/>
              </a:defRPr>
            </a:lvl5pPr>
            <a:lvl6pPr marL="2514600" indent="-228600" algn="r" eaLnBrk="0" fontAlgn="base" hangingPunct="0">
              <a:spcBef>
                <a:spcPct val="0"/>
              </a:spcBef>
              <a:spcAft>
                <a:spcPct val="0"/>
              </a:spcAft>
              <a:defRPr sz="1600">
                <a:solidFill>
                  <a:schemeClr val="tx1"/>
                </a:solidFill>
                <a:latin typeface="Calibri" pitchFamily="34" charset="0"/>
              </a:defRPr>
            </a:lvl6pPr>
            <a:lvl7pPr marL="2971800" indent="-228600" algn="r" eaLnBrk="0" fontAlgn="base" hangingPunct="0">
              <a:spcBef>
                <a:spcPct val="0"/>
              </a:spcBef>
              <a:spcAft>
                <a:spcPct val="0"/>
              </a:spcAft>
              <a:defRPr sz="1600">
                <a:solidFill>
                  <a:schemeClr val="tx1"/>
                </a:solidFill>
                <a:latin typeface="Calibri" pitchFamily="34" charset="0"/>
              </a:defRPr>
            </a:lvl7pPr>
            <a:lvl8pPr marL="3429000" indent="-228600" algn="r" eaLnBrk="0" fontAlgn="base" hangingPunct="0">
              <a:spcBef>
                <a:spcPct val="0"/>
              </a:spcBef>
              <a:spcAft>
                <a:spcPct val="0"/>
              </a:spcAft>
              <a:defRPr sz="1600">
                <a:solidFill>
                  <a:schemeClr val="tx1"/>
                </a:solidFill>
                <a:latin typeface="Calibri" pitchFamily="34" charset="0"/>
              </a:defRPr>
            </a:lvl8pPr>
            <a:lvl9pPr marL="3886200" indent="-228600" algn="r" eaLnBrk="0" fontAlgn="base" hangingPunct="0">
              <a:spcBef>
                <a:spcPct val="0"/>
              </a:spcBef>
              <a:spcAft>
                <a:spcPct val="0"/>
              </a:spcAft>
              <a:defRPr sz="1600">
                <a:solidFill>
                  <a:schemeClr val="tx1"/>
                </a:solidFill>
                <a:latin typeface="Calibri" pitchFamily="34" charset="0"/>
              </a:defRPr>
            </a:lvl9pPr>
          </a:lstStyle>
          <a:p>
            <a:pPr algn="ctr" eaLnBrk="1" hangingPunct="1">
              <a:spcBef>
                <a:spcPct val="50000"/>
              </a:spcBef>
            </a:pPr>
            <a:r>
              <a:rPr lang="en-US" sz="1500" b="1">
                <a:solidFill>
                  <a:srgbClr val="FF0000"/>
                </a:solidFill>
              </a:rPr>
              <a:t>DC</a:t>
            </a:r>
          </a:p>
        </p:txBody>
      </p:sp>
      <p:sp>
        <p:nvSpPr>
          <p:cNvPr id="41997" name="Text Box 11"/>
          <p:cNvSpPr txBox="1">
            <a:spLocks noChangeArrowheads="1"/>
          </p:cNvSpPr>
          <p:nvPr/>
        </p:nvSpPr>
        <p:spPr bwMode="auto">
          <a:xfrm>
            <a:off x="2000250" y="2400300"/>
            <a:ext cx="342900"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tx1"/>
                </a:solidFill>
                <a:latin typeface="Calibri" pitchFamily="34" charset="0"/>
              </a:defRPr>
            </a:lvl1pPr>
            <a:lvl2pPr marL="742950" indent="-285750" eaLnBrk="0" hangingPunct="0">
              <a:defRPr sz="1600">
                <a:solidFill>
                  <a:schemeClr val="tx1"/>
                </a:solidFill>
                <a:latin typeface="Calibri" pitchFamily="34" charset="0"/>
              </a:defRPr>
            </a:lvl2pPr>
            <a:lvl3pPr marL="1143000" indent="-228600" eaLnBrk="0" hangingPunct="0">
              <a:defRPr sz="1600">
                <a:solidFill>
                  <a:schemeClr val="tx1"/>
                </a:solidFill>
                <a:latin typeface="Calibri" pitchFamily="34" charset="0"/>
              </a:defRPr>
            </a:lvl3pPr>
            <a:lvl4pPr marL="1600200" indent="-228600" eaLnBrk="0" hangingPunct="0">
              <a:defRPr sz="1600">
                <a:solidFill>
                  <a:schemeClr val="tx1"/>
                </a:solidFill>
                <a:latin typeface="Calibri" pitchFamily="34" charset="0"/>
              </a:defRPr>
            </a:lvl4pPr>
            <a:lvl5pPr marL="2057400" indent="-228600" eaLnBrk="0" hangingPunct="0">
              <a:defRPr sz="1600">
                <a:solidFill>
                  <a:schemeClr val="tx1"/>
                </a:solidFill>
                <a:latin typeface="Calibri" pitchFamily="34" charset="0"/>
              </a:defRPr>
            </a:lvl5pPr>
            <a:lvl6pPr marL="2514600" indent="-228600" algn="r" eaLnBrk="0" fontAlgn="base" hangingPunct="0">
              <a:spcBef>
                <a:spcPct val="0"/>
              </a:spcBef>
              <a:spcAft>
                <a:spcPct val="0"/>
              </a:spcAft>
              <a:defRPr sz="1600">
                <a:solidFill>
                  <a:schemeClr val="tx1"/>
                </a:solidFill>
                <a:latin typeface="Calibri" pitchFamily="34" charset="0"/>
              </a:defRPr>
            </a:lvl6pPr>
            <a:lvl7pPr marL="2971800" indent="-228600" algn="r" eaLnBrk="0" fontAlgn="base" hangingPunct="0">
              <a:spcBef>
                <a:spcPct val="0"/>
              </a:spcBef>
              <a:spcAft>
                <a:spcPct val="0"/>
              </a:spcAft>
              <a:defRPr sz="1600">
                <a:solidFill>
                  <a:schemeClr val="tx1"/>
                </a:solidFill>
                <a:latin typeface="Calibri" pitchFamily="34" charset="0"/>
              </a:defRPr>
            </a:lvl7pPr>
            <a:lvl8pPr marL="3429000" indent="-228600" algn="r" eaLnBrk="0" fontAlgn="base" hangingPunct="0">
              <a:spcBef>
                <a:spcPct val="0"/>
              </a:spcBef>
              <a:spcAft>
                <a:spcPct val="0"/>
              </a:spcAft>
              <a:defRPr sz="1600">
                <a:solidFill>
                  <a:schemeClr val="tx1"/>
                </a:solidFill>
                <a:latin typeface="Calibri" pitchFamily="34" charset="0"/>
              </a:defRPr>
            </a:lvl8pPr>
            <a:lvl9pPr marL="3886200" indent="-228600" algn="r" eaLnBrk="0" fontAlgn="base" hangingPunct="0">
              <a:spcBef>
                <a:spcPct val="0"/>
              </a:spcBef>
              <a:spcAft>
                <a:spcPct val="0"/>
              </a:spcAft>
              <a:defRPr sz="1600">
                <a:solidFill>
                  <a:schemeClr val="tx1"/>
                </a:solidFill>
                <a:latin typeface="Calibri" pitchFamily="34" charset="0"/>
              </a:defRPr>
            </a:lvl9pPr>
          </a:lstStyle>
          <a:p>
            <a:pPr algn="ctr" eaLnBrk="1" hangingPunct="1">
              <a:spcBef>
                <a:spcPct val="50000"/>
              </a:spcBef>
            </a:pPr>
            <a:r>
              <a:rPr lang="en-US" sz="1500" b="1">
                <a:solidFill>
                  <a:srgbClr val="FF0000"/>
                </a:solidFill>
              </a:rPr>
              <a:t>AC</a:t>
            </a:r>
          </a:p>
        </p:txBody>
      </p:sp>
      <p:sp>
        <p:nvSpPr>
          <p:cNvPr id="41998" name="Freeform 12"/>
          <p:cNvSpPr>
            <a:spLocks/>
          </p:cNvSpPr>
          <p:nvPr/>
        </p:nvSpPr>
        <p:spPr bwMode="auto">
          <a:xfrm>
            <a:off x="4000500" y="1371600"/>
            <a:ext cx="571500" cy="1543050"/>
          </a:xfrm>
          <a:custGeom>
            <a:avLst/>
            <a:gdLst>
              <a:gd name="T0" fmla="*/ 2016125000 w 288"/>
              <a:gd name="T1" fmla="*/ 0 h 1296"/>
              <a:gd name="T2" fmla="*/ 0 w 288"/>
              <a:gd name="T3" fmla="*/ 0 h 1296"/>
              <a:gd name="T4" fmla="*/ 0 w 288"/>
              <a:gd name="T5" fmla="*/ 2147483647 h 1296"/>
              <a:gd name="T6" fmla="*/ 2016125000 w 288"/>
              <a:gd name="T7" fmla="*/ 2147483647 h 12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8" h="1296">
                <a:moveTo>
                  <a:pt x="288" y="0"/>
                </a:moveTo>
                <a:lnTo>
                  <a:pt x="0" y="0"/>
                </a:lnTo>
                <a:lnTo>
                  <a:pt x="0" y="1296"/>
                </a:lnTo>
                <a:lnTo>
                  <a:pt x="288" y="1296"/>
                </a:lnTo>
              </a:path>
            </a:pathLst>
          </a:custGeom>
          <a:noFill/>
          <a:ln w="38100" cmpd="sng">
            <a:solidFill>
              <a:srgbClr val="FF0000"/>
            </a:solidFill>
            <a:round/>
            <a:headEnd/>
            <a:tailEnd/>
          </a:ln>
          <a:effectLst/>
          <a:extLst>
            <a:ext uri="{909E8E84-426E-40DD-AFC4-6F175D3DCCD1}">
              <a14:hiddenFill xmlns:a14="http://schemas.microsoft.com/office/drawing/2010/main">
                <a:solidFill>
                  <a:srgbClr val="FFFF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41999" name="Oval 13"/>
          <p:cNvSpPr>
            <a:spLocks noChangeArrowheads="1"/>
          </p:cNvSpPr>
          <p:nvPr/>
        </p:nvSpPr>
        <p:spPr bwMode="auto">
          <a:xfrm>
            <a:off x="3829050" y="1600200"/>
            <a:ext cx="342900" cy="342900"/>
          </a:xfrm>
          <a:prstGeom prst="ellipse">
            <a:avLst/>
          </a:prstGeom>
          <a:solidFill>
            <a:srgbClr val="FFFFCC"/>
          </a:solidFill>
          <a:ln w="127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2000" name="Text Box 14"/>
          <p:cNvSpPr txBox="1">
            <a:spLocks noChangeArrowheads="1"/>
          </p:cNvSpPr>
          <p:nvPr/>
        </p:nvSpPr>
        <p:spPr bwMode="auto">
          <a:xfrm>
            <a:off x="3829050" y="1657350"/>
            <a:ext cx="342900"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tx1"/>
                </a:solidFill>
                <a:latin typeface="Calibri" pitchFamily="34" charset="0"/>
              </a:defRPr>
            </a:lvl1pPr>
            <a:lvl2pPr marL="742950" indent="-285750" eaLnBrk="0" hangingPunct="0">
              <a:defRPr sz="1600">
                <a:solidFill>
                  <a:schemeClr val="tx1"/>
                </a:solidFill>
                <a:latin typeface="Calibri" pitchFamily="34" charset="0"/>
              </a:defRPr>
            </a:lvl2pPr>
            <a:lvl3pPr marL="1143000" indent="-228600" eaLnBrk="0" hangingPunct="0">
              <a:defRPr sz="1600">
                <a:solidFill>
                  <a:schemeClr val="tx1"/>
                </a:solidFill>
                <a:latin typeface="Calibri" pitchFamily="34" charset="0"/>
              </a:defRPr>
            </a:lvl3pPr>
            <a:lvl4pPr marL="1600200" indent="-228600" eaLnBrk="0" hangingPunct="0">
              <a:defRPr sz="1600">
                <a:solidFill>
                  <a:schemeClr val="tx1"/>
                </a:solidFill>
                <a:latin typeface="Calibri" pitchFamily="34" charset="0"/>
              </a:defRPr>
            </a:lvl4pPr>
            <a:lvl5pPr marL="2057400" indent="-228600" eaLnBrk="0" hangingPunct="0">
              <a:defRPr sz="1600">
                <a:solidFill>
                  <a:schemeClr val="tx1"/>
                </a:solidFill>
                <a:latin typeface="Calibri" pitchFamily="34" charset="0"/>
              </a:defRPr>
            </a:lvl5pPr>
            <a:lvl6pPr marL="2514600" indent="-228600" algn="r" eaLnBrk="0" fontAlgn="base" hangingPunct="0">
              <a:spcBef>
                <a:spcPct val="0"/>
              </a:spcBef>
              <a:spcAft>
                <a:spcPct val="0"/>
              </a:spcAft>
              <a:defRPr sz="1600">
                <a:solidFill>
                  <a:schemeClr val="tx1"/>
                </a:solidFill>
                <a:latin typeface="Calibri" pitchFamily="34" charset="0"/>
              </a:defRPr>
            </a:lvl6pPr>
            <a:lvl7pPr marL="2971800" indent="-228600" algn="r" eaLnBrk="0" fontAlgn="base" hangingPunct="0">
              <a:spcBef>
                <a:spcPct val="0"/>
              </a:spcBef>
              <a:spcAft>
                <a:spcPct val="0"/>
              </a:spcAft>
              <a:defRPr sz="1600">
                <a:solidFill>
                  <a:schemeClr val="tx1"/>
                </a:solidFill>
                <a:latin typeface="Calibri" pitchFamily="34" charset="0"/>
              </a:defRPr>
            </a:lvl7pPr>
            <a:lvl8pPr marL="3429000" indent="-228600" algn="r" eaLnBrk="0" fontAlgn="base" hangingPunct="0">
              <a:spcBef>
                <a:spcPct val="0"/>
              </a:spcBef>
              <a:spcAft>
                <a:spcPct val="0"/>
              </a:spcAft>
              <a:defRPr sz="1600">
                <a:solidFill>
                  <a:schemeClr val="tx1"/>
                </a:solidFill>
                <a:latin typeface="Calibri" pitchFamily="34" charset="0"/>
              </a:defRPr>
            </a:lvl8pPr>
            <a:lvl9pPr marL="3886200" indent="-228600" algn="r" eaLnBrk="0" fontAlgn="base" hangingPunct="0">
              <a:spcBef>
                <a:spcPct val="0"/>
              </a:spcBef>
              <a:spcAft>
                <a:spcPct val="0"/>
              </a:spcAft>
              <a:defRPr sz="1600">
                <a:solidFill>
                  <a:schemeClr val="tx1"/>
                </a:solidFill>
                <a:latin typeface="Calibri" pitchFamily="34" charset="0"/>
              </a:defRPr>
            </a:lvl9pPr>
          </a:lstStyle>
          <a:p>
            <a:pPr algn="ctr" eaLnBrk="1" hangingPunct="1">
              <a:spcBef>
                <a:spcPct val="50000"/>
              </a:spcBef>
            </a:pPr>
            <a:r>
              <a:rPr lang="en-US" sz="1500" b="1">
                <a:solidFill>
                  <a:srgbClr val="FF0000"/>
                </a:solidFill>
              </a:rPr>
              <a:t>DC</a:t>
            </a:r>
          </a:p>
        </p:txBody>
      </p:sp>
      <p:sp>
        <p:nvSpPr>
          <p:cNvPr id="42001" name="Rectangle 18"/>
          <p:cNvSpPr>
            <a:spLocks noChangeArrowheads="1"/>
          </p:cNvSpPr>
          <p:nvPr/>
        </p:nvSpPr>
        <p:spPr bwMode="auto">
          <a:xfrm>
            <a:off x="2857500" y="3771900"/>
            <a:ext cx="571500" cy="914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2002" name="Line 19"/>
          <p:cNvSpPr>
            <a:spLocks noChangeShapeType="1"/>
          </p:cNvSpPr>
          <p:nvPr/>
        </p:nvSpPr>
        <p:spPr bwMode="auto">
          <a:xfrm flipV="1">
            <a:off x="3200400" y="3771900"/>
            <a:ext cx="0" cy="97155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42003" name="Oval 16"/>
          <p:cNvSpPr>
            <a:spLocks noChangeArrowheads="1"/>
          </p:cNvSpPr>
          <p:nvPr/>
        </p:nvSpPr>
        <p:spPr bwMode="auto">
          <a:xfrm>
            <a:off x="3028950" y="4057650"/>
            <a:ext cx="342900" cy="342900"/>
          </a:xfrm>
          <a:prstGeom prst="ellipse">
            <a:avLst/>
          </a:prstGeom>
          <a:solidFill>
            <a:srgbClr val="FFFFCC"/>
          </a:solidFill>
          <a:ln w="127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2004" name="Text Box 17"/>
          <p:cNvSpPr txBox="1">
            <a:spLocks noChangeArrowheads="1"/>
          </p:cNvSpPr>
          <p:nvPr/>
        </p:nvSpPr>
        <p:spPr bwMode="auto">
          <a:xfrm>
            <a:off x="3028950" y="4114800"/>
            <a:ext cx="342900"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tx1"/>
                </a:solidFill>
                <a:latin typeface="Calibri" pitchFamily="34" charset="0"/>
              </a:defRPr>
            </a:lvl1pPr>
            <a:lvl2pPr marL="742950" indent="-285750" eaLnBrk="0" hangingPunct="0">
              <a:defRPr sz="1600">
                <a:solidFill>
                  <a:schemeClr val="tx1"/>
                </a:solidFill>
                <a:latin typeface="Calibri" pitchFamily="34" charset="0"/>
              </a:defRPr>
            </a:lvl2pPr>
            <a:lvl3pPr marL="1143000" indent="-228600" eaLnBrk="0" hangingPunct="0">
              <a:defRPr sz="1600">
                <a:solidFill>
                  <a:schemeClr val="tx1"/>
                </a:solidFill>
                <a:latin typeface="Calibri" pitchFamily="34" charset="0"/>
              </a:defRPr>
            </a:lvl3pPr>
            <a:lvl4pPr marL="1600200" indent="-228600" eaLnBrk="0" hangingPunct="0">
              <a:defRPr sz="1600">
                <a:solidFill>
                  <a:schemeClr val="tx1"/>
                </a:solidFill>
                <a:latin typeface="Calibri" pitchFamily="34" charset="0"/>
              </a:defRPr>
            </a:lvl4pPr>
            <a:lvl5pPr marL="2057400" indent="-228600" eaLnBrk="0" hangingPunct="0">
              <a:defRPr sz="1600">
                <a:solidFill>
                  <a:schemeClr val="tx1"/>
                </a:solidFill>
                <a:latin typeface="Calibri" pitchFamily="34" charset="0"/>
              </a:defRPr>
            </a:lvl5pPr>
            <a:lvl6pPr marL="2514600" indent="-228600" algn="r" eaLnBrk="0" fontAlgn="base" hangingPunct="0">
              <a:spcBef>
                <a:spcPct val="0"/>
              </a:spcBef>
              <a:spcAft>
                <a:spcPct val="0"/>
              </a:spcAft>
              <a:defRPr sz="1600">
                <a:solidFill>
                  <a:schemeClr val="tx1"/>
                </a:solidFill>
                <a:latin typeface="Calibri" pitchFamily="34" charset="0"/>
              </a:defRPr>
            </a:lvl6pPr>
            <a:lvl7pPr marL="2971800" indent="-228600" algn="r" eaLnBrk="0" fontAlgn="base" hangingPunct="0">
              <a:spcBef>
                <a:spcPct val="0"/>
              </a:spcBef>
              <a:spcAft>
                <a:spcPct val="0"/>
              </a:spcAft>
              <a:defRPr sz="1600">
                <a:solidFill>
                  <a:schemeClr val="tx1"/>
                </a:solidFill>
                <a:latin typeface="Calibri" pitchFamily="34" charset="0"/>
              </a:defRPr>
            </a:lvl7pPr>
            <a:lvl8pPr marL="3429000" indent="-228600" algn="r" eaLnBrk="0" fontAlgn="base" hangingPunct="0">
              <a:spcBef>
                <a:spcPct val="0"/>
              </a:spcBef>
              <a:spcAft>
                <a:spcPct val="0"/>
              </a:spcAft>
              <a:defRPr sz="1600">
                <a:solidFill>
                  <a:schemeClr val="tx1"/>
                </a:solidFill>
                <a:latin typeface="Calibri" pitchFamily="34" charset="0"/>
              </a:defRPr>
            </a:lvl8pPr>
            <a:lvl9pPr marL="3886200" indent="-228600" algn="r" eaLnBrk="0" fontAlgn="base" hangingPunct="0">
              <a:spcBef>
                <a:spcPct val="0"/>
              </a:spcBef>
              <a:spcAft>
                <a:spcPct val="0"/>
              </a:spcAft>
              <a:defRPr sz="1600">
                <a:solidFill>
                  <a:schemeClr val="tx1"/>
                </a:solidFill>
                <a:latin typeface="Calibri" pitchFamily="34" charset="0"/>
              </a:defRPr>
            </a:lvl9pPr>
          </a:lstStyle>
          <a:p>
            <a:pPr algn="ctr" eaLnBrk="1" hangingPunct="1">
              <a:spcBef>
                <a:spcPct val="50000"/>
              </a:spcBef>
            </a:pPr>
            <a:r>
              <a:rPr lang="en-US" sz="1500" b="1">
                <a:solidFill>
                  <a:srgbClr val="FF0000"/>
                </a:solidFill>
              </a:rPr>
              <a:t>AC</a:t>
            </a:r>
          </a:p>
        </p:txBody>
      </p:sp>
      <p:sp>
        <p:nvSpPr>
          <p:cNvPr id="1690647" name="Rectangle 23"/>
          <p:cNvSpPr>
            <a:spLocks noChangeArrowheads="1"/>
          </p:cNvSpPr>
          <p:nvPr/>
        </p:nvSpPr>
        <p:spPr bwMode="auto">
          <a:xfrm>
            <a:off x="1143000" y="857250"/>
            <a:ext cx="6858000" cy="5143500"/>
          </a:xfrm>
          <a:prstGeom prst="rect">
            <a:avLst/>
          </a:prstGeom>
          <a:solidFill>
            <a:schemeClr val="bg1">
              <a:alpha val="85097"/>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690644" name="Text Box 20"/>
          <p:cNvSpPr txBox="1">
            <a:spLocks noChangeArrowheads="1"/>
          </p:cNvSpPr>
          <p:nvPr/>
        </p:nvSpPr>
        <p:spPr bwMode="auto">
          <a:xfrm>
            <a:off x="1371600" y="1656161"/>
            <a:ext cx="1771650" cy="1061829"/>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Calibri" pitchFamily="34" charset="0"/>
              </a:defRPr>
            </a:lvl1pPr>
            <a:lvl2pPr marL="742950" indent="-285750" eaLnBrk="0" hangingPunct="0">
              <a:defRPr sz="1600">
                <a:solidFill>
                  <a:schemeClr val="tx1"/>
                </a:solidFill>
                <a:latin typeface="Calibri" pitchFamily="34" charset="0"/>
              </a:defRPr>
            </a:lvl2pPr>
            <a:lvl3pPr marL="1143000" indent="-228600" eaLnBrk="0" hangingPunct="0">
              <a:defRPr sz="1600">
                <a:solidFill>
                  <a:schemeClr val="tx1"/>
                </a:solidFill>
                <a:latin typeface="Calibri" pitchFamily="34" charset="0"/>
              </a:defRPr>
            </a:lvl3pPr>
            <a:lvl4pPr marL="1600200" indent="-228600" eaLnBrk="0" hangingPunct="0">
              <a:defRPr sz="1600">
                <a:solidFill>
                  <a:schemeClr val="tx1"/>
                </a:solidFill>
                <a:latin typeface="Calibri" pitchFamily="34" charset="0"/>
              </a:defRPr>
            </a:lvl4pPr>
            <a:lvl5pPr marL="2057400" indent="-228600" eaLnBrk="0" hangingPunct="0">
              <a:defRPr sz="1600">
                <a:solidFill>
                  <a:schemeClr val="tx1"/>
                </a:solidFill>
                <a:latin typeface="Calibri" pitchFamily="34" charset="0"/>
              </a:defRPr>
            </a:lvl5pPr>
            <a:lvl6pPr marL="2514600" indent="-228600" algn="r" eaLnBrk="0" fontAlgn="base" hangingPunct="0">
              <a:spcBef>
                <a:spcPct val="0"/>
              </a:spcBef>
              <a:spcAft>
                <a:spcPct val="0"/>
              </a:spcAft>
              <a:defRPr sz="1600">
                <a:solidFill>
                  <a:schemeClr val="tx1"/>
                </a:solidFill>
                <a:latin typeface="Calibri" pitchFamily="34" charset="0"/>
              </a:defRPr>
            </a:lvl6pPr>
            <a:lvl7pPr marL="2971800" indent="-228600" algn="r" eaLnBrk="0" fontAlgn="base" hangingPunct="0">
              <a:spcBef>
                <a:spcPct val="0"/>
              </a:spcBef>
              <a:spcAft>
                <a:spcPct val="0"/>
              </a:spcAft>
              <a:defRPr sz="1600">
                <a:solidFill>
                  <a:schemeClr val="tx1"/>
                </a:solidFill>
                <a:latin typeface="Calibri" pitchFamily="34" charset="0"/>
              </a:defRPr>
            </a:lvl7pPr>
            <a:lvl8pPr marL="3429000" indent="-228600" algn="r" eaLnBrk="0" fontAlgn="base" hangingPunct="0">
              <a:spcBef>
                <a:spcPct val="0"/>
              </a:spcBef>
              <a:spcAft>
                <a:spcPct val="0"/>
              </a:spcAft>
              <a:defRPr sz="1600">
                <a:solidFill>
                  <a:schemeClr val="tx1"/>
                </a:solidFill>
                <a:latin typeface="Calibri" pitchFamily="34" charset="0"/>
              </a:defRPr>
            </a:lvl8pPr>
            <a:lvl9pPr marL="3886200" indent="-228600" algn="r" eaLnBrk="0" fontAlgn="base" hangingPunct="0">
              <a:spcBef>
                <a:spcPct val="0"/>
              </a:spcBef>
              <a:spcAft>
                <a:spcPct val="0"/>
              </a:spcAft>
              <a:defRPr sz="1600">
                <a:solidFill>
                  <a:schemeClr val="tx1"/>
                </a:solidFill>
                <a:latin typeface="Calibri" pitchFamily="34" charset="0"/>
              </a:defRPr>
            </a:lvl9pPr>
          </a:lstStyle>
          <a:p>
            <a:pPr algn="ctr" eaLnBrk="1" hangingPunct="1">
              <a:spcBef>
                <a:spcPct val="50000"/>
              </a:spcBef>
            </a:pPr>
            <a:r>
              <a:rPr lang="en-US" sz="2100">
                <a:solidFill>
                  <a:srgbClr val="FF0000"/>
                </a:solidFill>
              </a:rPr>
              <a:t>Total Instantaneous Solution (</a:t>
            </a:r>
            <a:r>
              <a:rPr lang="en-US" sz="2100" i="1">
                <a:solidFill>
                  <a:srgbClr val="FF0000"/>
                </a:solidFill>
              </a:rPr>
              <a:t>v</a:t>
            </a:r>
            <a:r>
              <a:rPr lang="en-US" sz="2100" i="1" baseline="-25000">
                <a:solidFill>
                  <a:srgbClr val="FF0000"/>
                </a:solidFill>
              </a:rPr>
              <a:t>D</a:t>
            </a:r>
            <a:r>
              <a:rPr lang="en-US" sz="2100" i="1" baseline="-25000">
                <a:solidFill>
                  <a:srgbClr val="FFFF99"/>
                </a:solidFill>
              </a:rPr>
              <a:t>.</a:t>
            </a:r>
            <a:r>
              <a:rPr lang="en-US" sz="2100">
                <a:solidFill>
                  <a:srgbClr val="FF0000"/>
                </a:solidFill>
              </a:rPr>
              <a:t>)</a:t>
            </a:r>
          </a:p>
        </p:txBody>
      </p:sp>
      <p:sp>
        <p:nvSpPr>
          <p:cNvPr id="1690645" name="Text Box 21"/>
          <p:cNvSpPr txBox="1">
            <a:spLocks noChangeArrowheads="1"/>
          </p:cNvSpPr>
          <p:nvPr/>
        </p:nvSpPr>
        <p:spPr bwMode="auto">
          <a:xfrm>
            <a:off x="3657600" y="1657350"/>
            <a:ext cx="1771650" cy="1061829"/>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Calibri" pitchFamily="34" charset="0"/>
              </a:defRPr>
            </a:lvl1pPr>
            <a:lvl2pPr marL="742950" indent="-285750" eaLnBrk="0" hangingPunct="0">
              <a:defRPr sz="1600">
                <a:solidFill>
                  <a:schemeClr val="tx1"/>
                </a:solidFill>
                <a:latin typeface="Calibri" pitchFamily="34" charset="0"/>
              </a:defRPr>
            </a:lvl2pPr>
            <a:lvl3pPr marL="1143000" indent="-228600" eaLnBrk="0" hangingPunct="0">
              <a:defRPr sz="1600">
                <a:solidFill>
                  <a:schemeClr val="tx1"/>
                </a:solidFill>
                <a:latin typeface="Calibri" pitchFamily="34" charset="0"/>
              </a:defRPr>
            </a:lvl3pPr>
            <a:lvl4pPr marL="1600200" indent="-228600" eaLnBrk="0" hangingPunct="0">
              <a:defRPr sz="1600">
                <a:solidFill>
                  <a:schemeClr val="tx1"/>
                </a:solidFill>
                <a:latin typeface="Calibri" pitchFamily="34" charset="0"/>
              </a:defRPr>
            </a:lvl4pPr>
            <a:lvl5pPr marL="2057400" indent="-228600" eaLnBrk="0" hangingPunct="0">
              <a:defRPr sz="1600">
                <a:solidFill>
                  <a:schemeClr val="tx1"/>
                </a:solidFill>
                <a:latin typeface="Calibri" pitchFamily="34" charset="0"/>
              </a:defRPr>
            </a:lvl5pPr>
            <a:lvl6pPr marL="2514600" indent="-228600" algn="r" eaLnBrk="0" fontAlgn="base" hangingPunct="0">
              <a:spcBef>
                <a:spcPct val="0"/>
              </a:spcBef>
              <a:spcAft>
                <a:spcPct val="0"/>
              </a:spcAft>
              <a:defRPr sz="1600">
                <a:solidFill>
                  <a:schemeClr val="tx1"/>
                </a:solidFill>
                <a:latin typeface="Calibri" pitchFamily="34" charset="0"/>
              </a:defRPr>
            </a:lvl6pPr>
            <a:lvl7pPr marL="2971800" indent="-228600" algn="r" eaLnBrk="0" fontAlgn="base" hangingPunct="0">
              <a:spcBef>
                <a:spcPct val="0"/>
              </a:spcBef>
              <a:spcAft>
                <a:spcPct val="0"/>
              </a:spcAft>
              <a:defRPr sz="1600">
                <a:solidFill>
                  <a:schemeClr val="tx1"/>
                </a:solidFill>
                <a:latin typeface="Calibri" pitchFamily="34" charset="0"/>
              </a:defRPr>
            </a:lvl7pPr>
            <a:lvl8pPr marL="3429000" indent="-228600" algn="r" eaLnBrk="0" fontAlgn="base" hangingPunct="0">
              <a:spcBef>
                <a:spcPct val="0"/>
              </a:spcBef>
              <a:spcAft>
                <a:spcPct val="0"/>
              </a:spcAft>
              <a:defRPr sz="1600">
                <a:solidFill>
                  <a:schemeClr val="tx1"/>
                </a:solidFill>
                <a:latin typeface="Calibri" pitchFamily="34" charset="0"/>
              </a:defRPr>
            </a:lvl8pPr>
            <a:lvl9pPr marL="3886200" indent="-228600" algn="r" eaLnBrk="0" fontAlgn="base" hangingPunct="0">
              <a:spcBef>
                <a:spcPct val="0"/>
              </a:spcBef>
              <a:spcAft>
                <a:spcPct val="0"/>
              </a:spcAft>
              <a:defRPr sz="1600">
                <a:solidFill>
                  <a:schemeClr val="tx1"/>
                </a:solidFill>
                <a:latin typeface="Calibri" pitchFamily="34" charset="0"/>
              </a:defRPr>
            </a:lvl9pPr>
          </a:lstStyle>
          <a:p>
            <a:pPr algn="ctr" eaLnBrk="1" hangingPunct="1">
              <a:spcBef>
                <a:spcPct val="50000"/>
              </a:spcBef>
            </a:pPr>
            <a:r>
              <a:rPr lang="en-US" sz="2100">
                <a:solidFill>
                  <a:srgbClr val="FF0000"/>
                </a:solidFill>
              </a:rPr>
              <a:t>Steady-State Solution      (</a:t>
            </a:r>
            <a:r>
              <a:rPr lang="en-US" sz="2100" i="1">
                <a:solidFill>
                  <a:srgbClr val="FF0000"/>
                </a:solidFill>
              </a:rPr>
              <a:t>V</a:t>
            </a:r>
            <a:r>
              <a:rPr lang="en-US" sz="2100" i="1" baseline="-25000">
                <a:solidFill>
                  <a:srgbClr val="FF0000"/>
                </a:solidFill>
              </a:rPr>
              <a:t>D</a:t>
            </a:r>
            <a:r>
              <a:rPr lang="en-US" sz="2100" i="1" baseline="-25000">
                <a:solidFill>
                  <a:srgbClr val="FFFF99"/>
                </a:solidFill>
              </a:rPr>
              <a:t>.</a:t>
            </a:r>
            <a:r>
              <a:rPr lang="en-US" sz="2100">
                <a:solidFill>
                  <a:srgbClr val="FF0000"/>
                </a:solidFill>
              </a:rPr>
              <a:t>)</a:t>
            </a:r>
          </a:p>
        </p:txBody>
      </p:sp>
      <p:sp>
        <p:nvSpPr>
          <p:cNvPr id="1690646" name="Text Box 22"/>
          <p:cNvSpPr txBox="1">
            <a:spLocks noChangeArrowheads="1"/>
          </p:cNvSpPr>
          <p:nvPr/>
        </p:nvSpPr>
        <p:spPr bwMode="auto">
          <a:xfrm>
            <a:off x="2514600" y="3771900"/>
            <a:ext cx="1771650" cy="1061829"/>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Calibri" pitchFamily="34" charset="0"/>
              </a:defRPr>
            </a:lvl1pPr>
            <a:lvl2pPr marL="742950" indent="-285750" eaLnBrk="0" hangingPunct="0">
              <a:defRPr sz="1600">
                <a:solidFill>
                  <a:schemeClr val="tx1"/>
                </a:solidFill>
                <a:latin typeface="Calibri" pitchFamily="34" charset="0"/>
              </a:defRPr>
            </a:lvl2pPr>
            <a:lvl3pPr marL="1143000" indent="-228600" eaLnBrk="0" hangingPunct="0">
              <a:defRPr sz="1600">
                <a:solidFill>
                  <a:schemeClr val="tx1"/>
                </a:solidFill>
                <a:latin typeface="Calibri" pitchFamily="34" charset="0"/>
              </a:defRPr>
            </a:lvl3pPr>
            <a:lvl4pPr marL="1600200" indent="-228600" eaLnBrk="0" hangingPunct="0">
              <a:defRPr sz="1600">
                <a:solidFill>
                  <a:schemeClr val="tx1"/>
                </a:solidFill>
                <a:latin typeface="Calibri" pitchFamily="34" charset="0"/>
              </a:defRPr>
            </a:lvl4pPr>
            <a:lvl5pPr marL="2057400" indent="-228600" eaLnBrk="0" hangingPunct="0">
              <a:defRPr sz="1600">
                <a:solidFill>
                  <a:schemeClr val="tx1"/>
                </a:solidFill>
                <a:latin typeface="Calibri" pitchFamily="34" charset="0"/>
              </a:defRPr>
            </a:lvl5pPr>
            <a:lvl6pPr marL="2514600" indent="-228600" algn="r" eaLnBrk="0" fontAlgn="base" hangingPunct="0">
              <a:spcBef>
                <a:spcPct val="0"/>
              </a:spcBef>
              <a:spcAft>
                <a:spcPct val="0"/>
              </a:spcAft>
              <a:defRPr sz="1600">
                <a:solidFill>
                  <a:schemeClr val="tx1"/>
                </a:solidFill>
                <a:latin typeface="Calibri" pitchFamily="34" charset="0"/>
              </a:defRPr>
            </a:lvl6pPr>
            <a:lvl7pPr marL="2971800" indent="-228600" algn="r" eaLnBrk="0" fontAlgn="base" hangingPunct="0">
              <a:spcBef>
                <a:spcPct val="0"/>
              </a:spcBef>
              <a:spcAft>
                <a:spcPct val="0"/>
              </a:spcAft>
              <a:defRPr sz="1600">
                <a:solidFill>
                  <a:schemeClr val="tx1"/>
                </a:solidFill>
                <a:latin typeface="Calibri" pitchFamily="34" charset="0"/>
              </a:defRPr>
            </a:lvl7pPr>
            <a:lvl8pPr marL="3429000" indent="-228600" algn="r" eaLnBrk="0" fontAlgn="base" hangingPunct="0">
              <a:spcBef>
                <a:spcPct val="0"/>
              </a:spcBef>
              <a:spcAft>
                <a:spcPct val="0"/>
              </a:spcAft>
              <a:defRPr sz="1600">
                <a:solidFill>
                  <a:schemeClr val="tx1"/>
                </a:solidFill>
                <a:latin typeface="Calibri" pitchFamily="34" charset="0"/>
              </a:defRPr>
            </a:lvl8pPr>
            <a:lvl9pPr marL="3886200" indent="-228600" algn="r" eaLnBrk="0" fontAlgn="base" hangingPunct="0">
              <a:spcBef>
                <a:spcPct val="0"/>
              </a:spcBef>
              <a:spcAft>
                <a:spcPct val="0"/>
              </a:spcAft>
              <a:defRPr sz="1600">
                <a:solidFill>
                  <a:schemeClr val="tx1"/>
                </a:solidFill>
                <a:latin typeface="Calibri" pitchFamily="34" charset="0"/>
              </a:defRPr>
            </a:lvl9pPr>
          </a:lstStyle>
          <a:p>
            <a:pPr algn="ctr" eaLnBrk="1" hangingPunct="1">
              <a:spcBef>
                <a:spcPct val="50000"/>
              </a:spcBef>
            </a:pPr>
            <a:r>
              <a:rPr lang="en-US" sz="2100">
                <a:solidFill>
                  <a:srgbClr val="FF0000"/>
                </a:solidFill>
              </a:rPr>
              <a:t>Time-Varying Solution       (</a:t>
            </a:r>
            <a:r>
              <a:rPr lang="en-US" sz="2100" i="1">
                <a:solidFill>
                  <a:srgbClr val="FF0000"/>
                </a:solidFill>
              </a:rPr>
              <a:t>v</a:t>
            </a:r>
            <a:r>
              <a:rPr lang="en-US" sz="2100" i="1" baseline="-25000">
                <a:solidFill>
                  <a:srgbClr val="FF0000"/>
                </a:solidFill>
              </a:rPr>
              <a:t>d</a:t>
            </a:r>
            <a:r>
              <a:rPr lang="en-US" sz="2100" i="1" baseline="-25000">
                <a:solidFill>
                  <a:srgbClr val="FFFF99"/>
                </a:solidFill>
              </a:rPr>
              <a:t>.</a:t>
            </a:r>
            <a:r>
              <a:rPr lang="en-US" sz="2100">
                <a:solidFill>
                  <a:srgbClr val="FF0000"/>
                </a:solidFill>
              </a:rPr>
              <a:t>)</a:t>
            </a:r>
          </a:p>
        </p:txBody>
      </p:sp>
      <p:sp>
        <p:nvSpPr>
          <p:cNvPr id="1690648" name="Text Box 24"/>
          <p:cNvSpPr txBox="1">
            <a:spLocks noChangeArrowheads="1"/>
          </p:cNvSpPr>
          <p:nvPr/>
        </p:nvSpPr>
        <p:spPr bwMode="auto">
          <a:xfrm>
            <a:off x="3257550" y="1874044"/>
            <a:ext cx="28575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Calibri" pitchFamily="34" charset="0"/>
              </a:defRPr>
            </a:lvl1pPr>
            <a:lvl2pPr marL="742950" indent="-285750" eaLnBrk="0" hangingPunct="0">
              <a:defRPr sz="1600">
                <a:solidFill>
                  <a:schemeClr val="tx1"/>
                </a:solidFill>
                <a:latin typeface="Calibri" pitchFamily="34" charset="0"/>
              </a:defRPr>
            </a:lvl2pPr>
            <a:lvl3pPr marL="1143000" indent="-228600" eaLnBrk="0" hangingPunct="0">
              <a:defRPr sz="1600">
                <a:solidFill>
                  <a:schemeClr val="tx1"/>
                </a:solidFill>
                <a:latin typeface="Calibri" pitchFamily="34" charset="0"/>
              </a:defRPr>
            </a:lvl3pPr>
            <a:lvl4pPr marL="1600200" indent="-228600" eaLnBrk="0" hangingPunct="0">
              <a:defRPr sz="1600">
                <a:solidFill>
                  <a:schemeClr val="tx1"/>
                </a:solidFill>
                <a:latin typeface="Calibri" pitchFamily="34" charset="0"/>
              </a:defRPr>
            </a:lvl4pPr>
            <a:lvl5pPr marL="2057400" indent="-228600" eaLnBrk="0" hangingPunct="0">
              <a:defRPr sz="1600">
                <a:solidFill>
                  <a:schemeClr val="tx1"/>
                </a:solidFill>
                <a:latin typeface="Calibri" pitchFamily="34" charset="0"/>
              </a:defRPr>
            </a:lvl5pPr>
            <a:lvl6pPr marL="2514600" indent="-228600" algn="r" eaLnBrk="0" fontAlgn="base" hangingPunct="0">
              <a:spcBef>
                <a:spcPct val="0"/>
              </a:spcBef>
              <a:spcAft>
                <a:spcPct val="0"/>
              </a:spcAft>
              <a:defRPr sz="1600">
                <a:solidFill>
                  <a:schemeClr val="tx1"/>
                </a:solidFill>
                <a:latin typeface="Calibri" pitchFamily="34" charset="0"/>
              </a:defRPr>
            </a:lvl6pPr>
            <a:lvl7pPr marL="2971800" indent="-228600" algn="r" eaLnBrk="0" fontAlgn="base" hangingPunct="0">
              <a:spcBef>
                <a:spcPct val="0"/>
              </a:spcBef>
              <a:spcAft>
                <a:spcPct val="0"/>
              </a:spcAft>
              <a:defRPr sz="1600">
                <a:solidFill>
                  <a:schemeClr val="tx1"/>
                </a:solidFill>
                <a:latin typeface="Calibri" pitchFamily="34" charset="0"/>
              </a:defRPr>
            </a:lvl7pPr>
            <a:lvl8pPr marL="3429000" indent="-228600" algn="r" eaLnBrk="0" fontAlgn="base" hangingPunct="0">
              <a:spcBef>
                <a:spcPct val="0"/>
              </a:spcBef>
              <a:spcAft>
                <a:spcPct val="0"/>
              </a:spcAft>
              <a:defRPr sz="1600">
                <a:solidFill>
                  <a:schemeClr val="tx1"/>
                </a:solidFill>
                <a:latin typeface="Calibri" pitchFamily="34" charset="0"/>
              </a:defRPr>
            </a:lvl8pPr>
            <a:lvl9pPr marL="3886200" indent="-228600" algn="r" eaLnBrk="0" fontAlgn="base" hangingPunct="0">
              <a:spcBef>
                <a:spcPct val="0"/>
              </a:spcBef>
              <a:spcAft>
                <a:spcPct val="0"/>
              </a:spcAft>
              <a:defRPr sz="1600">
                <a:solidFill>
                  <a:schemeClr val="tx1"/>
                </a:solidFill>
                <a:latin typeface="Calibri" pitchFamily="34" charset="0"/>
              </a:defRPr>
            </a:lvl9pPr>
          </a:lstStyle>
          <a:p>
            <a:pPr eaLnBrk="1" hangingPunct="1">
              <a:spcBef>
                <a:spcPct val="50000"/>
              </a:spcBef>
            </a:pPr>
            <a:r>
              <a:rPr lang="en-US" sz="3000" b="1">
                <a:solidFill>
                  <a:srgbClr val="FF0000"/>
                </a:solidFill>
              </a:rPr>
              <a:t>=</a:t>
            </a:r>
          </a:p>
        </p:txBody>
      </p:sp>
      <p:sp>
        <p:nvSpPr>
          <p:cNvPr id="1690649" name="Text Box 25"/>
          <p:cNvSpPr txBox="1">
            <a:spLocks noChangeArrowheads="1"/>
          </p:cNvSpPr>
          <p:nvPr/>
        </p:nvSpPr>
        <p:spPr bwMode="auto">
          <a:xfrm>
            <a:off x="5543550" y="1874044"/>
            <a:ext cx="28575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Calibri" pitchFamily="34" charset="0"/>
              </a:defRPr>
            </a:lvl1pPr>
            <a:lvl2pPr marL="742950" indent="-285750" eaLnBrk="0" hangingPunct="0">
              <a:defRPr sz="1600">
                <a:solidFill>
                  <a:schemeClr val="tx1"/>
                </a:solidFill>
                <a:latin typeface="Calibri" pitchFamily="34" charset="0"/>
              </a:defRPr>
            </a:lvl2pPr>
            <a:lvl3pPr marL="1143000" indent="-228600" eaLnBrk="0" hangingPunct="0">
              <a:defRPr sz="1600">
                <a:solidFill>
                  <a:schemeClr val="tx1"/>
                </a:solidFill>
                <a:latin typeface="Calibri" pitchFamily="34" charset="0"/>
              </a:defRPr>
            </a:lvl3pPr>
            <a:lvl4pPr marL="1600200" indent="-228600" eaLnBrk="0" hangingPunct="0">
              <a:defRPr sz="1600">
                <a:solidFill>
                  <a:schemeClr val="tx1"/>
                </a:solidFill>
                <a:latin typeface="Calibri" pitchFamily="34" charset="0"/>
              </a:defRPr>
            </a:lvl4pPr>
            <a:lvl5pPr marL="2057400" indent="-228600" eaLnBrk="0" hangingPunct="0">
              <a:defRPr sz="1600">
                <a:solidFill>
                  <a:schemeClr val="tx1"/>
                </a:solidFill>
                <a:latin typeface="Calibri" pitchFamily="34" charset="0"/>
              </a:defRPr>
            </a:lvl5pPr>
            <a:lvl6pPr marL="2514600" indent="-228600" algn="r" eaLnBrk="0" fontAlgn="base" hangingPunct="0">
              <a:spcBef>
                <a:spcPct val="0"/>
              </a:spcBef>
              <a:spcAft>
                <a:spcPct val="0"/>
              </a:spcAft>
              <a:defRPr sz="1600">
                <a:solidFill>
                  <a:schemeClr val="tx1"/>
                </a:solidFill>
                <a:latin typeface="Calibri" pitchFamily="34" charset="0"/>
              </a:defRPr>
            </a:lvl6pPr>
            <a:lvl7pPr marL="2971800" indent="-228600" algn="r" eaLnBrk="0" fontAlgn="base" hangingPunct="0">
              <a:spcBef>
                <a:spcPct val="0"/>
              </a:spcBef>
              <a:spcAft>
                <a:spcPct val="0"/>
              </a:spcAft>
              <a:defRPr sz="1600">
                <a:solidFill>
                  <a:schemeClr val="tx1"/>
                </a:solidFill>
                <a:latin typeface="Calibri" pitchFamily="34" charset="0"/>
              </a:defRPr>
            </a:lvl7pPr>
            <a:lvl8pPr marL="3429000" indent="-228600" algn="r" eaLnBrk="0" fontAlgn="base" hangingPunct="0">
              <a:spcBef>
                <a:spcPct val="0"/>
              </a:spcBef>
              <a:spcAft>
                <a:spcPct val="0"/>
              </a:spcAft>
              <a:defRPr sz="1600">
                <a:solidFill>
                  <a:schemeClr val="tx1"/>
                </a:solidFill>
                <a:latin typeface="Calibri" pitchFamily="34" charset="0"/>
              </a:defRPr>
            </a:lvl8pPr>
            <a:lvl9pPr marL="3886200" indent="-228600" algn="r" eaLnBrk="0" fontAlgn="base" hangingPunct="0">
              <a:spcBef>
                <a:spcPct val="0"/>
              </a:spcBef>
              <a:spcAft>
                <a:spcPct val="0"/>
              </a:spcAft>
              <a:defRPr sz="1600">
                <a:solidFill>
                  <a:schemeClr val="tx1"/>
                </a:solidFill>
                <a:latin typeface="Calibri" pitchFamily="34" charset="0"/>
              </a:defRPr>
            </a:lvl9pPr>
          </a:lstStyle>
          <a:p>
            <a:pPr eaLnBrk="1" hangingPunct="1">
              <a:spcBef>
                <a:spcPct val="50000"/>
              </a:spcBef>
            </a:pPr>
            <a:r>
              <a:rPr lang="en-US" sz="3000" b="1">
                <a:solidFill>
                  <a:srgbClr val="FF0000"/>
                </a:solidFill>
              </a:rPr>
              <a:t>+</a:t>
            </a:r>
          </a:p>
        </p:txBody>
      </p:sp>
    </p:spTree>
    <p:extLst>
      <p:ext uri="{BB962C8B-B14F-4D97-AF65-F5344CB8AC3E}">
        <p14:creationId xmlns:p14="http://schemas.microsoft.com/office/powerpoint/2010/main" val="459210164"/>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90647"/>
                                        </p:tgtEl>
                                        <p:attrNameLst>
                                          <p:attrName>style.visibility</p:attrName>
                                        </p:attrNameLst>
                                      </p:cBhvr>
                                      <p:to>
                                        <p:strVal val="visible"/>
                                      </p:to>
                                    </p:set>
                                    <p:animEffect transition="in" filter="fade">
                                      <p:cBhvr>
                                        <p:cTn id="7" dur="500"/>
                                        <p:tgtEl>
                                          <p:spTgt spid="1690647"/>
                                        </p:tgtEl>
                                      </p:cBhvr>
                                    </p:animEffect>
                                  </p:childTnLst>
                                </p:cTn>
                              </p:par>
                              <p:par>
                                <p:cTn id="8" presetID="10" presetClass="exit" presetSubtype="0" fill="hold" grpId="0" nodeType="withEffect">
                                  <p:stCondLst>
                                    <p:cond delay="0"/>
                                  </p:stCondLst>
                                  <p:childTnLst>
                                    <p:animEffect transition="out" filter="fade">
                                      <p:cBhvr>
                                        <p:cTn id="9" dur="500"/>
                                        <p:tgtEl>
                                          <p:spTgt spid="1690652"/>
                                        </p:tgtEl>
                                      </p:cBhvr>
                                    </p:animEffect>
                                    <p:set>
                                      <p:cBhvr>
                                        <p:cTn id="10" dur="1" fill="hold">
                                          <p:stCondLst>
                                            <p:cond delay="499"/>
                                          </p:stCondLst>
                                        </p:cTn>
                                        <p:tgtEl>
                                          <p:spTgt spid="1690652"/>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1690651"/>
                                        </p:tgtEl>
                                      </p:cBhvr>
                                    </p:animEffect>
                                    <p:set>
                                      <p:cBhvr>
                                        <p:cTn id="13" dur="1" fill="hold">
                                          <p:stCondLst>
                                            <p:cond delay="499"/>
                                          </p:stCondLst>
                                        </p:cTn>
                                        <p:tgtEl>
                                          <p:spTgt spid="1690651"/>
                                        </p:tgtEl>
                                        <p:attrNameLst>
                                          <p:attrName>style.visibility</p:attrName>
                                        </p:attrNameLst>
                                      </p:cBhvr>
                                      <p:to>
                                        <p:strVal val="hidden"/>
                                      </p:to>
                                    </p:set>
                                  </p:childTnLst>
                                </p:cTn>
                              </p:par>
                            </p:childTnLst>
                          </p:cTn>
                        </p:par>
                        <p:par>
                          <p:cTn id="14" fill="hold" nodeType="afterGroup">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1690644"/>
                                        </p:tgtEl>
                                        <p:attrNameLst>
                                          <p:attrName>style.visibility</p:attrName>
                                        </p:attrNameLst>
                                      </p:cBhvr>
                                      <p:to>
                                        <p:strVal val="visible"/>
                                      </p:to>
                                    </p:set>
                                    <p:animEffect transition="in" filter="fade">
                                      <p:cBhvr>
                                        <p:cTn id="17" dur="500"/>
                                        <p:tgtEl>
                                          <p:spTgt spid="1690644"/>
                                        </p:tgtEl>
                                      </p:cBhvr>
                                    </p:animEffect>
                                  </p:childTnLst>
                                </p:cTn>
                              </p:par>
                            </p:childTnLst>
                          </p:cTn>
                        </p:par>
                        <p:par>
                          <p:cTn id="18" fill="hold" nodeType="afterGroup">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1690645"/>
                                        </p:tgtEl>
                                        <p:attrNameLst>
                                          <p:attrName>style.visibility</p:attrName>
                                        </p:attrNameLst>
                                      </p:cBhvr>
                                      <p:to>
                                        <p:strVal val="visible"/>
                                      </p:to>
                                    </p:set>
                                    <p:animEffect transition="in" filter="fade">
                                      <p:cBhvr>
                                        <p:cTn id="21" dur="500"/>
                                        <p:tgtEl>
                                          <p:spTgt spid="1690645"/>
                                        </p:tgtEl>
                                      </p:cBhvr>
                                    </p:animEffect>
                                  </p:childTnLst>
                                </p:cTn>
                              </p:par>
                            </p:childTnLst>
                          </p:cTn>
                        </p:par>
                        <p:par>
                          <p:cTn id="22" fill="hold" nodeType="afterGroup">
                            <p:stCondLst>
                              <p:cond delay="1500"/>
                            </p:stCondLst>
                            <p:childTnLst>
                              <p:par>
                                <p:cTn id="23" presetID="10" presetClass="entr" presetSubtype="0" fill="hold" grpId="0" nodeType="afterEffect">
                                  <p:stCondLst>
                                    <p:cond delay="0"/>
                                  </p:stCondLst>
                                  <p:childTnLst>
                                    <p:set>
                                      <p:cBhvr>
                                        <p:cTn id="24" dur="1" fill="hold">
                                          <p:stCondLst>
                                            <p:cond delay="0"/>
                                          </p:stCondLst>
                                        </p:cTn>
                                        <p:tgtEl>
                                          <p:spTgt spid="1690646"/>
                                        </p:tgtEl>
                                        <p:attrNameLst>
                                          <p:attrName>style.visibility</p:attrName>
                                        </p:attrNameLst>
                                      </p:cBhvr>
                                      <p:to>
                                        <p:strVal val="visible"/>
                                      </p:to>
                                    </p:set>
                                    <p:animEffect transition="in" filter="fade">
                                      <p:cBhvr>
                                        <p:cTn id="25" dur="500"/>
                                        <p:tgtEl>
                                          <p:spTgt spid="1690646"/>
                                        </p:tgtEl>
                                      </p:cBhvr>
                                    </p:animEffect>
                                  </p:childTnLst>
                                </p:cTn>
                              </p:par>
                            </p:childTnLst>
                          </p:cTn>
                        </p:par>
                        <p:par>
                          <p:cTn id="26" fill="hold" nodeType="afterGroup">
                            <p:stCondLst>
                              <p:cond delay="2000"/>
                            </p:stCondLst>
                            <p:childTnLst>
                              <p:par>
                                <p:cTn id="27" presetID="63" presetClass="path" presetSubtype="0" accel="50000" decel="50000" fill="hold" grpId="1" nodeType="afterEffect">
                                  <p:stCondLst>
                                    <p:cond delay="0"/>
                                  </p:stCondLst>
                                  <p:childTnLst>
                                    <p:animMotion origin="layout" path="M 3.33333E-6 3.33333E-6 L 0.50416 -0.41111 " pathEditMode="relative" rAng="0" ptsTypes="AA">
                                      <p:cBhvr>
                                        <p:cTn id="28" dur="2000" fill="hold"/>
                                        <p:tgtEl>
                                          <p:spTgt spid="1690646"/>
                                        </p:tgtEl>
                                        <p:attrNameLst>
                                          <p:attrName>ppt_x</p:attrName>
                                          <p:attrName>ppt_y</p:attrName>
                                        </p:attrNameLst>
                                      </p:cBhvr>
                                      <p:rCtr x="25208" y="-20556"/>
                                    </p:animMotion>
                                  </p:childTnLst>
                                </p:cTn>
                              </p:par>
                              <p:par>
                                <p:cTn id="29" presetID="10" presetClass="entr" presetSubtype="0" fill="hold" grpId="0" nodeType="withEffect">
                                  <p:stCondLst>
                                    <p:cond delay="0"/>
                                  </p:stCondLst>
                                  <p:childTnLst>
                                    <p:set>
                                      <p:cBhvr>
                                        <p:cTn id="30" dur="1" fill="hold">
                                          <p:stCondLst>
                                            <p:cond delay="0"/>
                                          </p:stCondLst>
                                        </p:cTn>
                                        <p:tgtEl>
                                          <p:spTgt spid="1690648"/>
                                        </p:tgtEl>
                                        <p:attrNameLst>
                                          <p:attrName>style.visibility</p:attrName>
                                        </p:attrNameLst>
                                      </p:cBhvr>
                                      <p:to>
                                        <p:strVal val="visible"/>
                                      </p:to>
                                    </p:set>
                                    <p:animEffect transition="in" filter="fade">
                                      <p:cBhvr>
                                        <p:cTn id="31" dur="500"/>
                                        <p:tgtEl>
                                          <p:spTgt spid="169064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690649"/>
                                        </p:tgtEl>
                                        <p:attrNameLst>
                                          <p:attrName>style.visibility</p:attrName>
                                        </p:attrNameLst>
                                      </p:cBhvr>
                                      <p:to>
                                        <p:strVal val="visible"/>
                                      </p:to>
                                    </p:set>
                                    <p:animEffect transition="in" filter="fade">
                                      <p:cBhvr>
                                        <p:cTn id="34" dur="500"/>
                                        <p:tgtEl>
                                          <p:spTgt spid="16906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0652" grpId="0" animBg="1"/>
      <p:bldP spid="1690651" grpId="0" animBg="1"/>
      <p:bldP spid="1690647" grpId="0" animBg="1"/>
      <p:bldP spid="1690644" grpId="0" animBg="1"/>
      <p:bldP spid="1690645" grpId="0" animBg="1"/>
      <p:bldP spid="1690646" grpId="0" animBg="1"/>
      <p:bldP spid="1690646" grpId="1" animBg="1"/>
      <p:bldP spid="1690648" grpId="0"/>
      <p:bldP spid="1690649"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2"/>
          <p:cNvSpPr>
            <a:spLocks noGrp="1" noChangeArrowheads="1"/>
          </p:cNvSpPr>
          <p:nvPr>
            <p:ph type="title"/>
          </p:nvPr>
        </p:nvSpPr>
        <p:spPr/>
        <p:txBody>
          <a:bodyPr/>
          <a:lstStyle/>
          <a:p>
            <a:pPr eaLnBrk="1" hangingPunct="1"/>
            <a:r>
              <a:rPr lang="en-US" sz="2400"/>
              <a:t>4.3.7. Small-Signal Model</a:t>
            </a:r>
          </a:p>
        </p:txBody>
      </p:sp>
      <p:sp>
        <p:nvSpPr>
          <p:cNvPr id="43012" name="Rectangle 3"/>
          <p:cNvSpPr>
            <a:spLocks noGrp="1" noChangeArrowheads="1"/>
          </p:cNvSpPr>
          <p:nvPr>
            <p:ph sz="half" idx="1"/>
          </p:nvPr>
        </p:nvSpPr>
        <p:spPr>
          <a:xfrm>
            <a:off x="1257300" y="2400300"/>
            <a:ext cx="4514850" cy="3028950"/>
          </a:xfrm>
        </p:spPr>
        <p:txBody>
          <a:bodyPr>
            <a:normAutofit fontScale="92500"/>
          </a:bodyPr>
          <a:lstStyle/>
          <a:p>
            <a:pPr eaLnBrk="1" hangingPunct="1"/>
            <a:r>
              <a:rPr lang="en-US" b="1" smtClean="0">
                <a:solidFill>
                  <a:srgbClr val="FF0000"/>
                </a:solidFill>
              </a:rPr>
              <a:t>Q:</a:t>
            </a:r>
            <a:r>
              <a:rPr lang="en-US" smtClean="0">
                <a:solidFill>
                  <a:srgbClr val="FF0000"/>
                </a:solidFill>
              </a:rPr>
              <a:t> </a:t>
            </a:r>
            <a:r>
              <a:rPr lang="en-US" smtClean="0"/>
              <a:t>How is the small-signal diode model defined?</a:t>
            </a:r>
          </a:p>
          <a:p>
            <a:pPr lvl="1" eaLnBrk="1" hangingPunct="1"/>
            <a:r>
              <a:rPr lang="en-US" sz="2100" b="1"/>
              <a:t>step #1:</a:t>
            </a:r>
            <a:r>
              <a:rPr lang="en-US" sz="2100"/>
              <a:t> Consider the conceptual circuit of </a:t>
            </a:r>
            <a:r>
              <a:rPr lang="en-US" sz="2100">
                <a:solidFill>
                  <a:srgbClr val="FF0000"/>
                </a:solidFill>
              </a:rPr>
              <a:t>Figure 4.13(a)</a:t>
            </a:r>
            <a:r>
              <a:rPr lang="en-US" sz="2100"/>
              <a:t>.</a:t>
            </a:r>
          </a:p>
          <a:p>
            <a:pPr lvl="2" eaLnBrk="1" hangingPunct="1"/>
            <a:r>
              <a:rPr lang="en-US" sz="2100"/>
              <a:t>DC voltage (</a:t>
            </a:r>
            <a:r>
              <a:rPr lang="en-US" sz="2100" i="1"/>
              <a:t>V</a:t>
            </a:r>
            <a:r>
              <a:rPr lang="en-US" sz="2100" i="1" baseline="-25000"/>
              <a:t>D</a:t>
            </a:r>
            <a:r>
              <a:rPr lang="en-US" sz="2100"/>
              <a:t>) is applied to diode</a:t>
            </a:r>
          </a:p>
          <a:p>
            <a:pPr lvl="2" eaLnBrk="1" hangingPunct="1"/>
            <a:r>
              <a:rPr lang="en-US" sz="2100"/>
              <a:t>Upon </a:t>
            </a:r>
            <a:r>
              <a:rPr lang="en-US" sz="2100" i="1"/>
              <a:t>V</a:t>
            </a:r>
            <a:r>
              <a:rPr lang="en-US" sz="2100" i="1" baseline="-25000"/>
              <a:t>D</a:t>
            </a:r>
            <a:r>
              <a:rPr lang="en-US" sz="2100"/>
              <a:t>, arbitrary time-varying signal </a:t>
            </a:r>
            <a:r>
              <a:rPr lang="en-US" sz="2100" i="1"/>
              <a:t>v</a:t>
            </a:r>
            <a:r>
              <a:rPr lang="en-US" sz="2100" i="1" baseline="-25000"/>
              <a:t>d</a:t>
            </a:r>
            <a:r>
              <a:rPr lang="en-US" sz="2100"/>
              <a:t> is super-imposed</a:t>
            </a:r>
          </a:p>
        </p:txBody>
      </p:sp>
      <p:sp>
        <p:nvSpPr>
          <p:cNvPr id="2" name="Date Placeholder 1"/>
          <p:cNvSpPr>
            <a:spLocks noGrp="1"/>
          </p:cNvSpPr>
          <p:nvPr>
            <p:ph type="dt" sz="half" idx="10"/>
          </p:nvPr>
        </p:nvSpPr>
        <p:spPr/>
        <p:txBody>
          <a:bodyPr/>
          <a:lstStyle/>
          <a:p>
            <a:fld id="{DF7C24EB-9872-43E0-A36F-3782B0318BD3}" type="datetime1">
              <a:rPr lang="en-US" smtClean="0"/>
              <a:t>10/28/2017</a:t>
            </a:fld>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52</a:t>
            </a:fld>
            <a:endParaRPr lang="en-US"/>
          </a:p>
        </p:txBody>
      </p:sp>
      <p:pic>
        <p:nvPicPr>
          <p:cNvPr id="4301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0700" y="2871787"/>
            <a:ext cx="2028825" cy="204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8540951"/>
      </p:ext>
    </p:extLst>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ChangeArrowheads="1"/>
          </p:cNvSpPr>
          <p:nvPr>
            <p:ph type="title"/>
          </p:nvPr>
        </p:nvSpPr>
        <p:spPr/>
        <p:txBody>
          <a:bodyPr/>
          <a:lstStyle/>
          <a:p>
            <a:pPr eaLnBrk="1" hangingPunct="1"/>
            <a:r>
              <a:rPr lang="en-US" sz="2400"/>
              <a:t>4.3.7. Small-Signal Model</a:t>
            </a:r>
          </a:p>
        </p:txBody>
      </p:sp>
      <p:sp>
        <p:nvSpPr>
          <p:cNvPr id="44036" name="Rectangle 3"/>
          <p:cNvSpPr>
            <a:spLocks noGrp="1" noChangeArrowheads="1"/>
          </p:cNvSpPr>
          <p:nvPr>
            <p:ph sz="half" idx="1"/>
          </p:nvPr>
        </p:nvSpPr>
        <p:spPr>
          <a:xfrm>
            <a:off x="1257300" y="2400300"/>
            <a:ext cx="4000500" cy="3028950"/>
          </a:xfrm>
        </p:spPr>
        <p:txBody>
          <a:bodyPr>
            <a:normAutofit lnSpcReduction="10000"/>
          </a:bodyPr>
          <a:lstStyle/>
          <a:p>
            <a:pPr eaLnBrk="1" hangingPunct="1"/>
            <a:r>
              <a:rPr lang="en-US" b="1" smtClean="0">
                <a:solidFill>
                  <a:srgbClr val="FF0000"/>
                </a:solidFill>
              </a:rPr>
              <a:t>DC only </a:t>
            </a:r>
            <a:r>
              <a:rPr lang="en-US" smtClean="0"/>
              <a:t>– upper-case w/ upper-case subscript</a:t>
            </a:r>
          </a:p>
          <a:p>
            <a:pPr eaLnBrk="1" hangingPunct="1"/>
            <a:r>
              <a:rPr lang="en-US" b="1" smtClean="0">
                <a:solidFill>
                  <a:srgbClr val="FF0000"/>
                </a:solidFill>
              </a:rPr>
              <a:t>time-varying only </a:t>
            </a:r>
            <a:r>
              <a:rPr lang="en-US" smtClean="0"/>
              <a:t>– lower-case w/ lower-case subscript</a:t>
            </a:r>
          </a:p>
          <a:p>
            <a:pPr eaLnBrk="1" hangingPunct="1"/>
            <a:r>
              <a:rPr lang="en-US" b="1" smtClean="0">
                <a:solidFill>
                  <a:srgbClr val="FF0000"/>
                </a:solidFill>
              </a:rPr>
              <a:t>total instantaneous </a:t>
            </a:r>
            <a:r>
              <a:rPr lang="en-US" smtClean="0"/>
              <a:t>– lower-case w/ upper-case subscript</a:t>
            </a:r>
          </a:p>
          <a:p>
            <a:pPr lvl="1" eaLnBrk="1" hangingPunct="1"/>
            <a:r>
              <a:rPr lang="en-US" sz="2100">
                <a:solidFill>
                  <a:srgbClr val="FF0000"/>
                </a:solidFill>
              </a:rPr>
              <a:t>DC + time-varying</a:t>
            </a:r>
          </a:p>
        </p:txBody>
      </p:sp>
      <p:sp>
        <p:nvSpPr>
          <p:cNvPr id="44037" name="Rectangle 4"/>
          <p:cNvSpPr>
            <a:spLocks noGrp="1" noChangeArrowheads="1"/>
          </p:cNvSpPr>
          <p:nvPr>
            <p:ph sz="half" idx="2"/>
          </p:nvPr>
        </p:nvSpPr>
        <p:spPr/>
        <p:txBody>
          <a:bodyPr>
            <a:normAutofit lnSpcReduction="10000"/>
          </a:bodyPr>
          <a:lstStyle/>
          <a:p>
            <a:pPr eaLnBrk="1" hangingPunct="1">
              <a:lnSpc>
                <a:spcPct val="90000"/>
              </a:lnSpc>
            </a:pPr>
            <a:endParaRPr lang="en-US" sz="1350"/>
          </a:p>
        </p:txBody>
      </p:sp>
      <p:sp>
        <p:nvSpPr>
          <p:cNvPr id="2" name="Date Placeholder 1"/>
          <p:cNvSpPr>
            <a:spLocks noGrp="1"/>
          </p:cNvSpPr>
          <p:nvPr>
            <p:ph type="dt" sz="half" idx="10"/>
          </p:nvPr>
        </p:nvSpPr>
        <p:spPr/>
        <p:txBody>
          <a:bodyPr/>
          <a:lstStyle/>
          <a:p>
            <a:fld id="{A11C6B45-31B8-40B3-BE1E-C06662D65FD3}" type="datetime1">
              <a:rPr lang="en-US" smtClean="0"/>
              <a:t>10/28/2017</a:t>
            </a:fld>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53</a:t>
            </a:fld>
            <a:endParaRPr lang="en-US"/>
          </a:p>
        </p:txBody>
      </p:sp>
      <p:pic>
        <p:nvPicPr>
          <p:cNvPr id="4403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0675" y="2871787"/>
            <a:ext cx="2028825" cy="204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2249552"/>
      </p:ext>
    </p:extLst>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noChangeArrowheads="1"/>
          </p:cNvSpPr>
          <p:nvPr>
            <p:ph type="title"/>
          </p:nvPr>
        </p:nvSpPr>
        <p:spPr>
          <a:xfrm>
            <a:off x="1771650" y="971550"/>
            <a:ext cx="5543550" cy="971550"/>
          </a:xfrm>
        </p:spPr>
        <p:txBody>
          <a:bodyPr/>
          <a:lstStyle/>
          <a:p>
            <a:pPr eaLnBrk="1" hangingPunct="1"/>
            <a:r>
              <a:rPr lang="en-US" sz="2400" dirty="0"/>
              <a:t>4.3.7. Small-Signal Model</a:t>
            </a:r>
          </a:p>
        </p:txBody>
      </p:sp>
      <p:sp>
        <p:nvSpPr>
          <p:cNvPr id="45060" name="Rectangle 3"/>
          <p:cNvSpPr>
            <a:spLocks noGrp="1" noChangeArrowheads="1"/>
          </p:cNvSpPr>
          <p:nvPr>
            <p:ph type="body" sz="half" idx="1"/>
          </p:nvPr>
        </p:nvSpPr>
        <p:spPr>
          <a:xfrm>
            <a:off x="838200" y="2057400"/>
            <a:ext cx="4019550" cy="4038600"/>
          </a:xfrm>
        </p:spPr>
        <p:txBody>
          <a:bodyPr/>
          <a:lstStyle/>
          <a:p>
            <a:pPr eaLnBrk="1" hangingPunct="1">
              <a:lnSpc>
                <a:spcPct val="90000"/>
              </a:lnSpc>
            </a:pPr>
            <a:r>
              <a:rPr lang="en-US" sz="2100" b="1" dirty="0"/>
              <a:t>step #2:</a:t>
            </a:r>
            <a:r>
              <a:rPr lang="en-US" sz="2100" dirty="0"/>
              <a:t> Define </a:t>
            </a:r>
            <a:r>
              <a:rPr lang="en-US" sz="2100" dirty="0">
                <a:solidFill>
                  <a:srgbClr val="FF0000"/>
                </a:solidFill>
              </a:rPr>
              <a:t>DC current</a:t>
            </a:r>
            <a:r>
              <a:rPr lang="en-US" sz="2100" dirty="0"/>
              <a:t> as in (4.8).</a:t>
            </a:r>
          </a:p>
          <a:p>
            <a:pPr eaLnBrk="1" hangingPunct="1">
              <a:lnSpc>
                <a:spcPct val="90000"/>
              </a:lnSpc>
            </a:pPr>
            <a:r>
              <a:rPr lang="en-US" sz="2100" b="1" dirty="0"/>
              <a:t>step #3: </a:t>
            </a:r>
            <a:r>
              <a:rPr lang="en-US" sz="2100" dirty="0"/>
              <a:t>Define</a:t>
            </a:r>
            <a:r>
              <a:rPr lang="en-US" sz="2100" dirty="0">
                <a:solidFill>
                  <a:srgbClr val="FF0000"/>
                </a:solidFill>
              </a:rPr>
              <a:t> total instantaneous voltage</a:t>
            </a:r>
            <a:r>
              <a:rPr lang="en-US" sz="2100" dirty="0"/>
              <a:t> (</a:t>
            </a:r>
            <a:r>
              <a:rPr lang="en-US" sz="2100" i="1" dirty="0" err="1"/>
              <a:t>v</a:t>
            </a:r>
            <a:r>
              <a:rPr lang="en-US" sz="2100" i="1" baseline="-25000" dirty="0" err="1"/>
              <a:t>D</a:t>
            </a:r>
            <a:r>
              <a:rPr lang="en-US" sz="2100" dirty="0"/>
              <a:t>) as composed of </a:t>
            </a:r>
            <a:r>
              <a:rPr lang="en-US" sz="2100" i="1" dirty="0"/>
              <a:t>V</a:t>
            </a:r>
            <a:r>
              <a:rPr lang="en-US" sz="2100" i="1" baseline="-25000" dirty="0"/>
              <a:t>D</a:t>
            </a:r>
            <a:r>
              <a:rPr lang="en-US" sz="2100" dirty="0"/>
              <a:t> and </a:t>
            </a:r>
            <a:r>
              <a:rPr lang="en-US" sz="2100" i="1" dirty="0" err="1"/>
              <a:t>v</a:t>
            </a:r>
            <a:r>
              <a:rPr lang="en-US" sz="2100" i="1" baseline="-25000" dirty="0" err="1"/>
              <a:t>d</a:t>
            </a:r>
            <a:r>
              <a:rPr lang="en-US" sz="2100" i="1" dirty="0"/>
              <a:t>.</a:t>
            </a:r>
            <a:endParaRPr lang="en-US" sz="2100" dirty="0"/>
          </a:p>
          <a:p>
            <a:pPr eaLnBrk="1" hangingPunct="1">
              <a:lnSpc>
                <a:spcPct val="90000"/>
              </a:lnSpc>
            </a:pPr>
            <a:r>
              <a:rPr lang="en-US" sz="2100" b="1" dirty="0"/>
              <a:t>step #4: </a:t>
            </a:r>
            <a:r>
              <a:rPr lang="en-US" sz="2100" dirty="0"/>
              <a:t>Define</a:t>
            </a:r>
            <a:r>
              <a:rPr lang="en-US" sz="2100" dirty="0">
                <a:solidFill>
                  <a:srgbClr val="FF0000"/>
                </a:solidFill>
              </a:rPr>
              <a:t> total instantaneous current</a:t>
            </a:r>
            <a:r>
              <a:rPr lang="en-US" sz="2100" dirty="0"/>
              <a:t> (</a:t>
            </a:r>
            <a:r>
              <a:rPr lang="en-US" sz="2100" i="1" dirty="0" err="1"/>
              <a:t>i</a:t>
            </a:r>
            <a:r>
              <a:rPr lang="en-US" sz="2100" i="1" baseline="-25000" dirty="0" err="1"/>
              <a:t>D</a:t>
            </a:r>
            <a:r>
              <a:rPr lang="en-US" sz="2100" dirty="0"/>
              <a:t>) as function of </a:t>
            </a:r>
            <a:r>
              <a:rPr lang="en-US" sz="2100" i="1" dirty="0" err="1"/>
              <a:t>v</a:t>
            </a:r>
            <a:r>
              <a:rPr lang="en-US" sz="2100" i="1" baseline="-25000" dirty="0" err="1"/>
              <a:t>D</a:t>
            </a:r>
            <a:r>
              <a:rPr lang="en-US" sz="2100" i="1" dirty="0"/>
              <a:t>.</a:t>
            </a:r>
          </a:p>
        </p:txBody>
      </p:sp>
      <p:graphicFrame>
        <p:nvGraphicFramePr>
          <p:cNvPr id="45061" name="Object 4"/>
          <p:cNvGraphicFramePr>
            <a:graphicFrameLocks noGrp="1" noChangeAspect="1"/>
          </p:cNvGraphicFramePr>
          <p:nvPr>
            <p:ph sz="half" idx="2"/>
            <p:extLst>
              <p:ext uri="{D42A27DB-BD31-4B8C-83A1-F6EECF244321}">
                <p14:modId xmlns:p14="http://schemas.microsoft.com/office/powerpoint/2010/main" val="855870369"/>
              </p:ext>
            </p:extLst>
          </p:nvPr>
        </p:nvGraphicFramePr>
        <p:xfrm>
          <a:off x="5276156" y="2286000"/>
          <a:ext cx="2727085" cy="2835088"/>
        </p:xfrm>
        <a:graphic>
          <a:graphicData uri="http://schemas.openxmlformats.org/presentationml/2006/ole">
            <mc:AlternateContent xmlns:mc="http://schemas.openxmlformats.org/markup-compatibility/2006">
              <mc:Choice xmlns:v="urn:schemas-microsoft-com:vml" Requires="v">
                <p:oleObj spid="_x0000_s8222" name="Equation" r:id="rId3" imgW="1282700" imgH="1333500" progId="Equation.DSMT4">
                  <p:embed/>
                </p:oleObj>
              </mc:Choice>
              <mc:Fallback>
                <p:oleObj name="Equation" r:id="rId3" imgW="1282700" imgH="13335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76156" y="2286000"/>
                        <a:ext cx="2727085" cy="2835088"/>
                      </a:xfrm>
                      <a:prstGeom prst="rect">
                        <a:avLst/>
                      </a:prstGeom>
                      <a:noFill/>
                      <a:ln>
                        <a:noFill/>
                      </a:ln>
                      <a:effectLst/>
                      <a:extLst/>
                    </p:spPr>
                  </p:pic>
                </p:oleObj>
              </mc:Fallback>
            </mc:AlternateContent>
          </a:graphicData>
        </a:graphic>
      </p:graphicFrame>
      <p:sp>
        <p:nvSpPr>
          <p:cNvPr id="2" name="Slide Number Placeholder 1"/>
          <p:cNvSpPr>
            <a:spLocks noGrp="1"/>
          </p:cNvSpPr>
          <p:nvPr>
            <p:ph type="sldNum" sz="quarter" idx="11"/>
          </p:nvPr>
        </p:nvSpPr>
        <p:spPr/>
        <p:txBody>
          <a:bodyPr/>
          <a:lstStyle/>
          <a:p>
            <a:pPr>
              <a:defRPr/>
            </a:pPr>
            <a:fld id="{ABEEFF7F-5A95-49AE-8F53-BC2EF76CBC23}" type="slidenum">
              <a:rPr lang="en-US" smtClean="0"/>
              <a:pPr>
                <a:defRPr/>
              </a:pPr>
              <a:t>54</a:t>
            </a:fld>
            <a:endParaRPr lang="en-US"/>
          </a:p>
        </p:txBody>
      </p:sp>
      <p:sp>
        <p:nvSpPr>
          <p:cNvPr id="1767434" name="Line 10"/>
          <p:cNvSpPr>
            <a:spLocks noChangeShapeType="1"/>
          </p:cNvSpPr>
          <p:nvPr/>
        </p:nvSpPr>
        <p:spPr bwMode="auto">
          <a:xfrm flipV="1">
            <a:off x="3869391" y="2514600"/>
            <a:ext cx="1085850" cy="0"/>
          </a:xfrm>
          <a:prstGeom prst="line">
            <a:avLst/>
          </a:prstGeom>
          <a:noFill/>
          <a:ln w="31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1767436" name="Line 12"/>
          <p:cNvSpPr>
            <a:spLocks noChangeShapeType="1"/>
          </p:cNvSpPr>
          <p:nvPr/>
        </p:nvSpPr>
        <p:spPr bwMode="auto">
          <a:xfrm>
            <a:off x="3869391" y="2914649"/>
            <a:ext cx="1309274" cy="0"/>
          </a:xfrm>
          <a:prstGeom prst="line">
            <a:avLst/>
          </a:prstGeom>
          <a:noFill/>
          <a:ln w="31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45066" name="Line 13"/>
          <p:cNvSpPr>
            <a:spLocks noChangeShapeType="1"/>
          </p:cNvSpPr>
          <p:nvPr/>
        </p:nvSpPr>
        <p:spPr bwMode="auto">
          <a:xfrm flipV="1">
            <a:off x="4457700" y="4629150"/>
            <a:ext cx="400050" cy="0"/>
          </a:xfrm>
          <a:prstGeom prst="line">
            <a:avLst/>
          </a:prstGeom>
          <a:noFill/>
          <a:ln w="3175">
            <a:solidFill>
              <a:srgbClr val="DDDDDD"/>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1767438" name="Line 14"/>
          <p:cNvSpPr>
            <a:spLocks noChangeShapeType="1"/>
          </p:cNvSpPr>
          <p:nvPr/>
        </p:nvSpPr>
        <p:spPr bwMode="auto">
          <a:xfrm flipV="1">
            <a:off x="4109757" y="4419600"/>
            <a:ext cx="1068908" cy="0"/>
          </a:xfrm>
          <a:prstGeom prst="line">
            <a:avLst/>
          </a:prstGeom>
          <a:noFill/>
          <a:ln w="31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Tree>
    <p:extLst>
      <p:ext uri="{BB962C8B-B14F-4D97-AF65-F5344CB8AC3E}">
        <p14:creationId xmlns:p14="http://schemas.microsoft.com/office/powerpoint/2010/main" val="1311200973"/>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xit" presetSubtype="0" fill="hold" grpId="0" nodeType="withEffect">
                                  <p:stCondLst>
                                    <p:cond delay="0"/>
                                  </p:stCondLst>
                                  <p:childTnLst>
                                    <p:animEffect transition="out" filter="fade">
                                      <p:cBhvr>
                                        <p:cTn id="6" dur="5000"/>
                                        <p:tgtEl>
                                          <p:spTgt spid="1767434"/>
                                        </p:tgtEl>
                                      </p:cBhvr>
                                    </p:animEffect>
                                    <p:set>
                                      <p:cBhvr>
                                        <p:cTn id="7" dur="1" fill="hold">
                                          <p:stCondLst>
                                            <p:cond delay="4999"/>
                                          </p:stCondLst>
                                        </p:cTn>
                                        <p:tgtEl>
                                          <p:spTgt spid="1767434"/>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0"/>
                                        <p:tgtEl>
                                          <p:spTgt spid="1767436"/>
                                        </p:tgtEl>
                                      </p:cBhvr>
                                    </p:animEffect>
                                    <p:set>
                                      <p:cBhvr>
                                        <p:cTn id="10" dur="1" fill="hold">
                                          <p:stCondLst>
                                            <p:cond delay="4999"/>
                                          </p:stCondLst>
                                        </p:cTn>
                                        <p:tgtEl>
                                          <p:spTgt spid="1767436"/>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0"/>
                                        <p:tgtEl>
                                          <p:spTgt spid="1767438"/>
                                        </p:tgtEl>
                                      </p:cBhvr>
                                    </p:animEffect>
                                    <p:set>
                                      <p:cBhvr>
                                        <p:cTn id="13" dur="1" fill="hold">
                                          <p:stCondLst>
                                            <p:cond delay="4999"/>
                                          </p:stCondLst>
                                        </p:cTn>
                                        <p:tgtEl>
                                          <p:spTgt spid="176743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7434" grpId="0" animBg="1"/>
      <p:bldP spid="1767436" grpId="0" animBg="1"/>
      <p:bldP spid="1767438"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2"/>
          <p:cNvSpPr>
            <a:spLocks noGrp="1" noChangeArrowheads="1"/>
          </p:cNvSpPr>
          <p:nvPr>
            <p:ph type="title"/>
          </p:nvPr>
        </p:nvSpPr>
        <p:spPr>
          <a:xfrm>
            <a:off x="1771650" y="971550"/>
            <a:ext cx="5600700" cy="971550"/>
          </a:xfrm>
        </p:spPr>
        <p:txBody>
          <a:bodyPr/>
          <a:lstStyle/>
          <a:p>
            <a:pPr eaLnBrk="1" hangingPunct="1"/>
            <a:r>
              <a:rPr lang="en-US" sz="2400"/>
              <a:t>4.3.7. Small-Signal Model</a:t>
            </a:r>
          </a:p>
        </p:txBody>
      </p:sp>
      <p:sp>
        <p:nvSpPr>
          <p:cNvPr id="46084" name="Rectangle 3"/>
          <p:cNvSpPr>
            <a:spLocks noGrp="1" noChangeArrowheads="1"/>
          </p:cNvSpPr>
          <p:nvPr>
            <p:ph type="body" sz="half" idx="1"/>
          </p:nvPr>
        </p:nvSpPr>
        <p:spPr>
          <a:xfrm>
            <a:off x="838200" y="2057400"/>
            <a:ext cx="3619500" cy="4038600"/>
          </a:xfrm>
        </p:spPr>
        <p:txBody>
          <a:bodyPr/>
          <a:lstStyle/>
          <a:p>
            <a:pPr eaLnBrk="1" hangingPunct="1">
              <a:lnSpc>
                <a:spcPct val="90000"/>
              </a:lnSpc>
            </a:pPr>
            <a:r>
              <a:rPr lang="en-US" sz="2100" b="1" dirty="0"/>
              <a:t>step #5:</a:t>
            </a:r>
            <a:r>
              <a:rPr lang="en-US" sz="2100" dirty="0"/>
              <a:t> </a:t>
            </a:r>
            <a:r>
              <a:rPr lang="en-US" sz="2100" dirty="0">
                <a:solidFill>
                  <a:srgbClr val="FF0000"/>
                </a:solidFill>
              </a:rPr>
              <a:t>Redefine (4.10)</a:t>
            </a:r>
            <a:r>
              <a:rPr lang="en-US" sz="2100" dirty="0"/>
              <a:t> as function of both </a:t>
            </a:r>
            <a:r>
              <a:rPr lang="en-US" sz="2100" i="1" dirty="0"/>
              <a:t>V</a:t>
            </a:r>
            <a:r>
              <a:rPr lang="en-US" sz="2100" i="1" baseline="-25000" dirty="0"/>
              <a:t>D</a:t>
            </a:r>
            <a:r>
              <a:rPr lang="en-US" sz="2100" dirty="0"/>
              <a:t> and </a:t>
            </a:r>
            <a:r>
              <a:rPr lang="en-US" sz="2100" i="1" dirty="0" err="1"/>
              <a:t>v</a:t>
            </a:r>
            <a:r>
              <a:rPr lang="en-US" sz="2100" i="1" baseline="-25000" dirty="0" err="1"/>
              <a:t>d</a:t>
            </a:r>
            <a:r>
              <a:rPr lang="en-US" sz="2100" i="1" dirty="0"/>
              <a:t>.</a:t>
            </a:r>
          </a:p>
          <a:p>
            <a:pPr eaLnBrk="1" hangingPunct="1">
              <a:lnSpc>
                <a:spcPct val="90000"/>
              </a:lnSpc>
            </a:pPr>
            <a:r>
              <a:rPr lang="en-US" sz="2100" b="1" dirty="0"/>
              <a:t>step #6: </a:t>
            </a:r>
            <a:r>
              <a:rPr lang="en-US" sz="2100" dirty="0">
                <a:solidFill>
                  <a:srgbClr val="FF0000"/>
                </a:solidFill>
              </a:rPr>
              <a:t>Split</a:t>
            </a:r>
            <a:r>
              <a:rPr lang="en-US" sz="2100" dirty="0"/>
              <a:t> this exponential in two.</a:t>
            </a:r>
          </a:p>
          <a:p>
            <a:pPr eaLnBrk="1" hangingPunct="1">
              <a:lnSpc>
                <a:spcPct val="90000"/>
              </a:lnSpc>
            </a:pPr>
            <a:r>
              <a:rPr lang="en-US" sz="2100" b="1" dirty="0"/>
              <a:t>step #7:</a:t>
            </a:r>
            <a:r>
              <a:rPr lang="en-US" sz="2100" dirty="0"/>
              <a:t> </a:t>
            </a:r>
            <a:r>
              <a:rPr lang="en-US" sz="2100" dirty="0">
                <a:solidFill>
                  <a:srgbClr val="FF0000"/>
                </a:solidFill>
              </a:rPr>
              <a:t>Redefine total instant current </a:t>
            </a:r>
            <a:r>
              <a:rPr lang="en-US" sz="2100" dirty="0"/>
              <a:t>in terms of DC component (</a:t>
            </a:r>
            <a:r>
              <a:rPr lang="en-US" sz="2100" i="1" dirty="0"/>
              <a:t>I</a:t>
            </a:r>
            <a:r>
              <a:rPr lang="en-US" sz="2100" i="1" baseline="-25000" dirty="0"/>
              <a:t>D</a:t>
            </a:r>
            <a:r>
              <a:rPr lang="en-US" sz="2100" dirty="0"/>
              <a:t>) and time-varying voltage (</a:t>
            </a:r>
            <a:r>
              <a:rPr lang="en-US" sz="2100" i="1" dirty="0" err="1"/>
              <a:t>v</a:t>
            </a:r>
            <a:r>
              <a:rPr lang="en-US" sz="2100" i="1" baseline="-25000" dirty="0" err="1"/>
              <a:t>d</a:t>
            </a:r>
            <a:r>
              <a:rPr lang="en-US" sz="2100" dirty="0"/>
              <a:t>).</a:t>
            </a:r>
            <a:endParaRPr lang="en-US" sz="2100" b="1" i="1" baseline="-25000" dirty="0"/>
          </a:p>
        </p:txBody>
      </p:sp>
      <p:graphicFrame>
        <p:nvGraphicFramePr>
          <p:cNvPr id="46085" name="Object 4"/>
          <p:cNvGraphicFramePr>
            <a:graphicFrameLocks noGrp="1" noChangeAspect="1"/>
          </p:cNvGraphicFramePr>
          <p:nvPr>
            <p:ph sz="half" idx="2"/>
            <p:extLst>
              <p:ext uri="{D42A27DB-BD31-4B8C-83A1-F6EECF244321}">
                <p14:modId xmlns:p14="http://schemas.microsoft.com/office/powerpoint/2010/main" val="3164702208"/>
              </p:ext>
            </p:extLst>
          </p:nvPr>
        </p:nvGraphicFramePr>
        <p:xfrm>
          <a:off x="5083175" y="2628900"/>
          <a:ext cx="3146425" cy="2106613"/>
        </p:xfrm>
        <a:graphic>
          <a:graphicData uri="http://schemas.openxmlformats.org/presentationml/2006/ole">
            <mc:AlternateContent xmlns:mc="http://schemas.openxmlformats.org/markup-compatibility/2006">
              <mc:Choice xmlns:v="urn:schemas-microsoft-com:vml" Requires="v">
                <p:oleObj spid="_x0000_s9248" name="Equation" r:id="rId3" imgW="1497950" imgH="1002865" progId="Equation.DSMT4">
                  <p:embed/>
                </p:oleObj>
              </mc:Choice>
              <mc:Fallback>
                <p:oleObj name="Equation" r:id="rId3" imgW="1497950" imgH="1002865"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3175" y="2628900"/>
                        <a:ext cx="3146425" cy="2106613"/>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76200" cmpd="sng">
                            <a:solidFill>
                              <a:srgbClr val="FFFFCC"/>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Slide Number Placeholder 1"/>
          <p:cNvSpPr>
            <a:spLocks noGrp="1"/>
          </p:cNvSpPr>
          <p:nvPr>
            <p:ph type="sldNum" sz="quarter" idx="11"/>
          </p:nvPr>
        </p:nvSpPr>
        <p:spPr/>
        <p:txBody>
          <a:bodyPr/>
          <a:lstStyle/>
          <a:p>
            <a:pPr>
              <a:defRPr/>
            </a:pPr>
            <a:fld id="{ABEEFF7F-5A95-49AE-8F53-BC2EF76CBC23}" type="slidenum">
              <a:rPr lang="en-US" smtClean="0"/>
              <a:pPr>
                <a:defRPr/>
              </a:pPr>
              <a:t>55</a:t>
            </a:fld>
            <a:endParaRPr lang="en-US"/>
          </a:p>
        </p:txBody>
      </p:sp>
      <p:sp>
        <p:nvSpPr>
          <p:cNvPr id="46086" name="Line 9"/>
          <p:cNvSpPr>
            <a:spLocks noChangeShapeType="1"/>
          </p:cNvSpPr>
          <p:nvPr/>
        </p:nvSpPr>
        <p:spPr bwMode="auto">
          <a:xfrm>
            <a:off x="4740275" y="2571750"/>
            <a:ext cx="342900" cy="285750"/>
          </a:xfrm>
          <a:prstGeom prst="line">
            <a:avLst/>
          </a:prstGeom>
          <a:noFill/>
          <a:ln w="3175">
            <a:solidFill>
              <a:srgbClr val="DDDDDD"/>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1768458" name="Line 10"/>
          <p:cNvSpPr>
            <a:spLocks noChangeShapeType="1"/>
          </p:cNvSpPr>
          <p:nvPr/>
        </p:nvSpPr>
        <p:spPr bwMode="auto">
          <a:xfrm>
            <a:off x="4457700" y="2551580"/>
            <a:ext cx="625475" cy="305920"/>
          </a:xfrm>
          <a:prstGeom prst="line">
            <a:avLst/>
          </a:prstGeom>
          <a:noFill/>
          <a:ln w="31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1768460" name="Line 12"/>
          <p:cNvSpPr>
            <a:spLocks noChangeShapeType="1"/>
          </p:cNvSpPr>
          <p:nvPr/>
        </p:nvSpPr>
        <p:spPr bwMode="auto">
          <a:xfrm>
            <a:off x="4025900" y="3418915"/>
            <a:ext cx="1028700" cy="228600"/>
          </a:xfrm>
          <a:prstGeom prst="line">
            <a:avLst/>
          </a:prstGeom>
          <a:noFill/>
          <a:ln w="31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46090" name="Line 13"/>
          <p:cNvSpPr>
            <a:spLocks noChangeShapeType="1"/>
          </p:cNvSpPr>
          <p:nvPr/>
        </p:nvSpPr>
        <p:spPr bwMode="auto">
          <a:xfrm flipV="1">
            <a:off x="4683125" y="4514850"/>
            <a:ext cx="342900" cy="0"/>
          </a:xfrm>
          <a:prstGeom prst="line">
            <a:avLst/>
          </a:prstGeom>
          <a:noFill/>
          <a:ln w="3175">
            <a:solidFill>
              <a:srgbClr val="DDDDDD"/>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1768462" name="Line 14"/>
          <p:cNvSpPr>
            <a:spLocks noChangeShapeType="1"/>
          </p:cNvSpPr>
          <p:nvPr/>
        </p:nvSpPr>
        <p:spPr bwMode="auto">
          <a:xfrm flipV="1">
            <a:off x="4025900" y="4514850"/>
            <a:ext cx="1000125" cy="0"/>
          </a:xfrm>
          <a:prstGeom prst="line">
            <a:avLst/>
          </a:prstGeom>
          <a:noFill/>
          <a:ln w="31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Tree>
    <p:extLst>
      <p:ext uri="{BB962C8B-B14F-4D97-AF65-F5344CB8AC3E}">
        <p14:creationId xmlns:p14="http://schemas.microsoft.com/office/powerpoint/2010/main" val="3550904926"/>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xit" presetSubtype="0" fill="hold" grpId="0" nodeType="withEffect">
                                  <p:stCondLst>
                                    <p:cond delay="0"/>
                                  </p:stCondLst>
                                  <p:childTnLst>
                                    <p:animEffect transition="out" filter="fade">
                                      <p:cBhvr>
                                        <p:cTn id="6" dur="5000"/>
                                        <p:tgtEl>
                                          <p:spTgt spid="1768458"/>
                                        </p:tgtEl>
                                      </p:cBhvr>
                                    </p:animEffect>
                                    <p:set>
                                      <p:cBhvr>
                                        <p:cTn id="7" dur="1" fill="hold">
                                          <p:stCondLst>
                                            <p:cond delay="4999"/>
                                          </p:stCondLst>
                                        </p:cTn>
                                        <p:tgtEl>
                                          <p:spTgt spid="1768458"/>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0"/>
                                        <p:tgtEl>
                                          <p:spTgt spid="1768460"/>
                                        </p:tgtEl>
                                      </p:cBhvr>
                                    </p:animEffect>
                                    <p:set>
                                      <p:cBhvr>
                                        <p:cTn id="10" dur="1" fill="hold">
                                          <p:stCondLst>
                                            <p:cond delay="4999"/>
                                          </p:stCondLst>
                                        </p:cTn>
                                        <p:tgtEl>
                                          <p:spTgt spid="1768460"/>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0"/>
                                        <p:tgtEl>
                                          <p:spTgt spid="1768462"/>
                                        </p:tgtEl>
                                      </p:cBhvr>
                                    </p:animEffect>
                                    <p:set>
                                      <p:cBhvr>
                                        <p:cTn id="13" dur="1" fill="hold">
                                          <p:stCondLst>
                                            <p:cond delay="4999"/>
                                          </p:stCondLst>
                                        </p:cTn>
                                        <p:tgtEl>
                                          <p:spTgt spid="176846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8458" grpId="0" animBg="1"/>
      <p:bldP spid="1768460" grpId="0" animBg="1"/>
      <p:bldP spid="1768462"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2"/>
          <p:cNvSpPr>
            <a:spLocks noGrp="1" noChangeArrowheads="1"/>
          </p:cNvSpPr>
          <p:nvPr>
            <p:ph type="title"/>
          </p:nvPr>
        </p:nvSpPr>
        <p:spPr>
          <a:xfrm>
            <a:off x="1771650" y="971550"/>
            <a:ext cx="5600700" cy="971550"/>
          </a:xfrm>
        </p:spPr>
        <p:txBody>
          <a:bodyPr/>
          <a:lstStyle/>
          <a:p>
            <a:pPr eaLnBrk="1" hangingPunct="1"/>
            <a:r>
              <a:rPr lang="en-US" sz="2400" dirty="0"/>
              <a:t>4.3.7. Small-Signal Model</a:t>
            </a:r>
          </a:p>
        </p:txBody>
      </p:sp>
      <p:sp>
        <p:nvSpPr>
          <p:cNvPr id="47108" name="Rectangle 3"/>
          <p:cNvSpPr>
            <a:spLocks noGrp="1" noChangeArrowheads="1"/>
          </p:cNvSpPr>
          <p:nvPr>
            <p:ph type="body" sz="half" idx="1"/>
          </p:nvPr>
        </p:nvSpPr>
        <p:spPr>
          <a:xfrm>
            <a:off x="885825" y="2209801"/>
            <a:ext cx="3086100" cy="3486150"/>
          </a:xfrm>
        </p:spPr>
        <p:txBody>
          <a:bodyPr/>
          <a:lstStyle/>
          <a:p>
            <a:pPr eaLnBrk="1" hangingPunct="1"/>
            <a:r>
              <a:rPr lang="en-US" sz="2100" b="1" dirty="0"/>
              <a:t>step #8: </a:t>
            </a:r>
            <a:r>
              <a:rPr lang="en-US" sz="2100" dirty="0"/>
              <a:t>Apply </a:t>
            </a:r>
            <a:r>
              <a:rPr lang="en-US" sz="2100" dirty="0">
                <a:solidFill>
                  <a:srgbClr val="FF0000"/>
                </a:solidFill>
              </a:rPr>
              <a:t>power series expansion</a:t>
            </a:r>
            <a:r>
              <a:rPr lang="en-US" sz="2100" dirty="0"/>
              <a:t> to (4.12).</a:t>
            </a:r>
          </a:p>
          <a:p>
            <a:pPr eaLnBrk="1" hangingPunct="1"/>
            <a:r>
              <a:rPr lang="en-US" sz="2100" b="1" dirty="0"/>
              <a:t>step #9: </a:t>
            </a:r>
            <a:r>
              <a:rPr lang="en-US" sz="2100" dirty="0"/>
              <a:t>Because </a:t>
            </a:r>
            <a:r>
              <a:rPr lang="en-US" sz="2100" i="1" dirty="0" err="1"/>
              <a:t>v</a:t>
            </a:r>
            <a:r>
              <a:rPr lang="en-US" sz="2100" i="1" baseline="-25000" dirty="0" err="1"/>
              <a:t>d</a:t>
            </a:r>
            <a:r>
              <a:rPr lang="en-US" sz="2100" dirty="0"/>
              <a:t>/</a:t>
            </a:r>
            <a:r>
              <a:rPr lang="en-US" sz="2100" i="1" dirty="0"/>
              <a:t>V</a:t>
            </a:r>
            <a:r>
              <a:rPr lang="en-US" sz="2100" i="1" baseline="-25000" dirty="0"/>
              <a:t>T</a:t>
            </a:r>
            <a:r>
              <a:rPr lang="en-US" sz="2100" dirty="0"/>
              <a:t> &lt;&lt; 1, certain terms may be </a:t>
            </a:r>
            <a:r>
              <a:rPr lang="en-US" sz="2100" dirty="0">
                <a:solidFill>
                  <a:srgbClr val="FF0000"/>
                </a:solidFill>
              </a:rPr>
              <a:t>neglected.</a:t>
            </a:r>
            <a:endParaRPr lang="en-US" sz="2100" i="1" baseline="-25000" dirty="0">
              <a:solidFill>
                <a:srgbClr val="FF0000"/>
              </a:solidFill>
            </a:endParaRPr>
          </a:p>
        </p:txBody>
      </p:sp>
      <p:graphicFrame>
        <p:nvGraphicFramePr>
          <p:cNvPr id="47109" name="Object 4"/>
          <p:cNvGraphicFramePr>
            <a:graphicFrameLocks noGrp="1" noChangeAspect="1"/>
          </p:cNvGraphicFramePr>
          <p:nvPr>
            <p:ph sz="half" idx="2"/>
            <p:extLst>
              <p:ext uri="{D42A27DB-BD31-4B8C-83A1-F6EECF244321}">
                <p14:modId xmlns:p14="http://schemas.microsoft.com/office/powerpoint/2010/main" val="2992324217"/>
              </p:ext>
            </p:extLst>
          </p:nvPr>
        </p:nvGraphicFramePr>
        <p:xfrm>
          <a:off x="3854078" y="2209801"/>
          <a:ext cx="4614872" cy="3750732"/>
        </p:xfrm>
        <a:graphic>
          <a:graphicData uri="http://schemas.openxmlformats.org/presentationml/2006/ole">
            <mc:AlternateContent xmlns:mc="http://schemas.openxmlformats.org/markup-compatibility/2006">
              <mc:Choice xmlns:v="urn:schemas-microsoft-com:vml" Requires="v">
                <p:oleObj spid="_x0000_s10271" name="Equation" r:id="rId3" imgW="2984500" imgH="2425700" progId="Equation.DSMT4">
                  <p:embed/>
                </p:oleObj>
              </mc:Choice>
              <mc:Fallback>
                <p:oleObj name="Equation" r:id="rId3" imgW="2984500" imgH="24257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4078" y="2209801"/>
                        <a:ext cx="4614872" cy="3750732"/>
                      </a:xfrm>
                      <a:prstGeom prst="rect">
                        <a:avLst/>
                      </a:prstGeom>
                      <a:noFill/>
                      <a:ln>
                        <a:noFill/>
                      </a:ln>
                      <a:effectLst/>
                      <a:extLst/>
                    </p:spPr>
                  </p:pic>
                </p:oleObj>
              </mc:Fallback>
            </mc:AlternateContent>
          </a:graphicData>
        </a:graphic>
      </p:graphicFrame>
      <p:sp>
        <p:nvSpPr>
          <p:cNvPr id="2" name="Slide Number Placeholder 1"/>
          <p:cNvSpPr>
            <a:spLocks noGrp="1"/>
          </p:cNvSpPr>
          <p:nvPr>
            <p:ph type="sldNum" sz="quarter" idx="11"/>
          </p:nvPr>
        </p:nvSpPr>
        <p:spPr/>
        <p:txBody>
          <a:bodyPr/>
          <a:lstStyle/>
          <a:p>
            <a:pPr>
              <a:defRPr/>
            </a:pPr>
            <a:fld id="{ABEEFF7F-5A95-49AE-8F53-BC2EF76CBC23}" type="slidenum">
              <a:rPr lang="en-US" smtClean="0"/>
              <a:pPr>
                <a:defRPr/>
              </a:pPr>
              <a:t>56</a:t>
            </a:fld>
            <a:endParaRPr lang="en-US"/>
          </a:p>
        </p:txBody>
      </p:sp>
      <p:sp>
        <p:nvSpPr>
          <p:cNvPr id="47110" name="Line 8"/>
          <p:cNvSpPr>
            <a:spLocks noChangeShapeType="1"/>
          </p:cNvSpPr>
          <p:nvPr/>
        </p:nvSpPr>
        <p:spPr bwMode="auto">
          <a:xfrm flipV="1">
            <a:off x="3771900" y="2857500"/>
            <a:ext cx="400050" cy="114300"/>
          </a:xfrm>
          <a:prstGeom prst="line">
            <a:avLst/>
          </a:prstGeom>
          <a:noFill/>
          <a:ln w="3175">
            <a:solidFill>
              <a:srgbClr val="DDDDDD"/>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1769481" name="Line 9"/>
          <p:cNvSpPr>
            <a:spLocks noChangeShapeType="1"/>
          </p:cNvSpPr>
          <p:nvPr/>
        </p:nvSpPr>
        <p:spPr bwMode="auto">
          <a:xfrm flipV="1">
            <a:off x="3771900" y="2857500"/>
            <a:ext cx="400050" cy="114300"/>
          </a:xfrm>
          <a:prstGeom prst="line">
            <a:avLst/>
          </a:prstGeom>
          <a:noFill/>
          <a:ln w="31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47112" name="Line 10"/>
          <p:cNvSpPr>
            <a:spLocks noChangeShapeType="1"/>
          </p:cNvSpPr>
          <p:nvPr/>
        </p:nvSpPr>
        <p:spPr bwMode="auto">
          <a:xfrm>
            <a:off x="3543300" y="3657600"/>
            <a:ext cx="685800" cy="1371600"/>
          </a:xfrm>
          <a:prstGeom prst="line">
            <a:avLst/>
          </a:prstGeom>
          <a:noFill/>
          <a:ln w="3175">
            <a:solidFill>
              <a:srgbClr val="DDDDDD"/>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1769483" name="Line 11"/>
          <p:cNvSpPr>
            <a:spLocks noChangeShapeType="1"/>
          </p:cNvSpPr>
          <p:nvPr/>
        </p:nvSpPr>
        <p:spPr bwMode="auto">
          <a:xfrm>
            <a:off x="3543300" y="3657600"/>
            <a:ext cx="685800" cy="1371600"/>
          </a:xfrm>
          <a:prstGeom prst="line">
            <a:avLst/>
          </a:prstGeom>
          <a:noFill/>
          <a:ln w="31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Tree>
    <p:extLst>
      <p:ext uri="{BB962C8B-B14F-4D97-AF65-F5344CB8AC3E}">
        <p14:creationId xmlns:p14="http://schemas.microsoft.com/office/powerpoint/2010/main" val="1413739190"/>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xit" presetSubtype="0" fill="hold" grpId="0" nodeType="withEffect">
                                  <p:stCondLst>
                                    <p:cond delay="0"/>
                                  </p:stCondLst>
                                  <p:childTnLst>
                                    <p:animEffect transition="out" filter="fade">
                                      <p:cBhvr>
                                        <p:cTn id="6" dur="5000"/>
                                        <p:tgtEl>
                                          <p:spTgt spid="1769481"/>
                                        </p:tgtEl>
                                      </p:cBhvr>
                                    </p:animEffect>
                                    <p:set>
                                      <p:cBhvr>
                                        <p:cTn id="7" dur="1" fill="hold">
                                          <p:stCondLst>
                                            <p:cond delay="4999"/>
                                          </p:stCondLst>
                                        </p:cTn>
                                        <p:tgtEl>
                                          <p:spTgt spid="1769481"/>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0"/>
                                        <p:tgtEl>
                                          <p:spTgt spid="1769483"/>
                                        </p:tgtEl>
                                      </p:cBhvr>
                                    </p:animEffect>
                                    <p:set>
                                      <p:cBhvr>
                                        <p:cTn id="10" dur="1" fill="hold">
                                          <p:stCondLst>
                                            <p:cond delay="4999"/>
                                          </p:stCondLst>
                                        </p:cTn>
                                        <p:tgtEl>
                                          <p:spTgt spid="176948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9481" grpId="0" animBg="1"/>
      <p:bldP spid="1769483"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2"/>
          <p:cNvSpPr>
            <a:spLocks noGrp="1" noChangeArrowheads="1"/>
          </p:cNvSpPr>
          <p:nvPr>
            <p:ph type="title"/>
          </p:nvPr>
        </p:nvSpPr>
        <p:spPr>
          <a:xfrm>
            <a:off x="1771650" y="971550"/>
            <a:ext cx="5600700" cy="971550"/>
          </a:xfrm>
        </p:spPr>
        <p:txBody>
          <a:bodyPr/>
          <a:lstStyle/>
          <a:p>
            <a:pPr eaLnBrk="1" hangingPunct="1"/>
            <a:r>
              <a:rPr lang="en-US" sz="2400" dirty="0"/>
              <a:t>4.3.7. Small-Signal Model</a:t>
            </a:r>
          </a:p>
        </p:txBody>
      </p:sp>
      <p:sp>
        <p:nvSpPr>
          <p:cNvPr id="48132" name="Rectangle 3"/>
          <p:cNvSpPr>
            <a:spLocks noGrp="1" noChangeArrowheads="1"/>
          </p:cNvSpPr>
          <p:nvPr>
            <p:ph type="body" sz="half" idx="1"/>
          </p:nvPr>
        </p:nvSpPr>
        <p:spPr>
          <a:xfrm>
            <a:off x="1257300" y="2400300"/>
            <a:ext cx="4000500" cy="3028950"/>
          </a:xfrm>
        </p:spPr>
        <p:txBody>
          <a:bodyPr>
            <a:normAutofit fontScale="92500" lnSpcReduction="10000"/>
          </a:bodyPr>
          <a:lstStyle/>
          <a:p>
            <a:pPr eaLnBrk="1" hangingPunct="1"/>
            <a:r>
              <a:rPr lang="en-US" sz="2100" b="1">
                <a:solidFill>
                  <a:srgbClr val="3333FF"/>
                </a:solidFill>
              </a:rPr>
              <a:t>small signal approximation</a:t>
            </a:r>
          </a:p>
          <a:p>
            <a:pPr lvl="1" eaLnBrk="1" hangingPunct="1"/>
            <a:r>
              <a:rPr lang="en-US" sz="2100">
                <a:solidFill>
                  <a:srgbClr val="FF0000"/>
                </a:solidFill>
              </a:rPr>
              <a:t>Shown to right</a:t>
            </a:r>
            <a:r>
              <a:rPr lang="en-US" sz="2100"/>
              <a:t> for exponential diode model.</a:t>
            </a:r>
          </a:p>
          <a:p>
            <a:pPr lvl="2" eaLnBrk="1" hangingPunct="1"/>
            <a:r>
              <a:rPr lang="en-US" sz="2100"/>
              <a:t>total instant current (</a:t>
            </a:r>
            <a:r>
              <a:rPr lang="en-US" sz="2100" i="1"/>
              <a:t>i</a:t>
            </a:r>
            <a:r>
              <a:rPr lang="en-US" sz="2100" i="1" baseline="-25000"/>
              <a:t>D</a:t>
            </a:r>
            <a:r>
              <a:rPr lang="en-US" sz="2100"/>
              <a:t>)</a:t>
            </a:r>
          </a:p>
          <a:p>
            <a:pPr lvl="2" eaLnBrk="1" hangingPunct="1"/>
            <a:r>
              <a:rPr lang="en-US" sz="2100"/>
              <a:t>small-signal current (</a:t>
            </a:r>
            <a:r>
              <a:rPr lang="en-US" sz="2100" i="1"/>
              <a:t>i</a:t>
            </a:r>
            <a:r>
              <a:rPr lang="en-US" sz="2100" i="1" baseline="-25000"/>
              <a:t>d</a:t>
            </a:r>
            <a:r>
              <a:rPr lang="en-US" sz="2100" i="1" baseline="-25000">
                <a:solidFill>
                  <a:schemeClr val="bg1"/>
                </a:solidFill>
              </a:rPr>
              <a:t>.</a:t>
            </a:r>
            <a:r>
              <a:rPr lang="en-US" sz="2100"/>
              <a:t>)</a:t>
            </a:r>
          </a:p>
          <a:p>
            <a:pPr lvl="2" eaLnBrk="1" hangingPunct="1"/>
            <a:r>
              <a:rPr lang="en-US" sz="2100"/>
              <a:t>small-signal resistance (</a:t>
            </a:r>
            <a:r>
              <a:rPr lang="en-US" sz="2100" i="1"/>
              <a:t>r</a:t>
            </a:r>
            <a:r>
              <a:rPr lang="en-US" sz="2100" i="1" baseline="-25000"/>
              <a:t>d</a:t>
            </a:r>
            <a:r>
              <a:rPr lang="en-US" sz="2100" i="1" baseline="-25000">
                <a:solidFill>
                  <a:schemeClr val="bg1"/>
                </a:solidFill>
              </a:rPr>
              <a:t>.</a:t>
            </a:r>
            <a:r>
              <a:rPr lang="en-US" sz="2100"/>
              <a:t>)</a:t>
            </a:r>
          </a:p>
          <a:p>
            <a:pPr lvl="1" eaLnBrk="1" hangingPunct="1"/>
            <a:r>
              <a:rPr lang="en-US" sz="2100"/>
              <a:t>Valid for for </a:t>
            </a:r>
            <a:r>
              <a:rPr lang="en-US" sz="2100" i="1"/>
              <a:t>v</a:t>
            </a:r>
            <a:r>
              <a:rPr lang="en-US" sz="2100" i="1" baseline="-25000"/>
              <a:t>d</a:t>
            </a:r>
            <a:r>
              <a:rPr lang="en-US" sz="2100"/>
              <a:t> &lt; 5</a:t>
            </a:r>
            <a:r>
              <a:rPr lang="en-US" sz="2100" i="1">
                <a:solidFill>
                  <a:srgbClr val="FF0000"/>
                </a:solidFill>
              </a:rPr>
              <a:t>mV </a:t>
            </a:r>
            <a:r>
              <a:rPr lang="en-US" sz="2100"/>
              <a:t>amplitude (not peak to peak).</a:t>
            </a:r>
          </a:p>
        </p:txBody>
      </p:sp>
      <p:graphicFrame>
        <p:nvGraphicFramePr>
          <p:cNvPr id="48133" name="Object 4"/>
          <p:cNvGraphicFramePr>
            <a:graphicFrameLocks noGrp="1" noChangeAspect="1"/>
          </p:cNvGraphicFramePr>
          <p:nvPr>
            <p:ph sz="half" idx="2"/>
          </p:nvPr>
        </p:nvGraphicFramePr>
        <p:xfrm>
          <a:off x="5543550" y="1885950"/>
          <a:ext cx="2144713" cy="3346450"/>
        </p:xfrm>
        <a:graphic>
          <a:graphicData uri="http://schemas.openxmlformats.org/presentationml/2006/ole">
            <mc:AlternateContent xmlns:mc="http://schemas.openxmlformats.org/markup-compatibility/2006">
              <mc:Choice xmlns:v="urn:schemas-microsoft-com:vml" Requires="v">
                <p:oleObj spid="_x0000_s11294" name="Equation" r:id="rId3" imgW="952500" imgH="1485900" progId="Equation.DSMT4">
                  <p:embed/>
                </p:oleObj>
              </mc:Choice>
              <mc:Fallback>
                <p:oleObj name="Equation" r:id="rId3" imgW="952500" imgH="14859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43550" y="1885950"/>
                        <a:ext cx="2144713" cy="3346450"/>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76200" cmpd="sng">
                            <a:solidFill>
                              <a:srgbClr val="FFFFCC"/>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Slide Number Placeholder 1"/>
          <p:cNvSpPr>
            <a:spLocks noGrp="1"/>
          </p:cNvSpPr>
          <p:nvPr>
            <p:ph type="sldNum" sz="quarter" idx="11"/>
          </p:nvPr>
        </p:nvSpPr>
        <p:spPr/>
        <p:txBody>
          <a:bodyPr/>
          <a:lstStyle/>
          <a:p>
            <a:pPr>
              <a:defRPr/>
            </a:pPr>
            <a:fld id="{ABEEFF7F-5A95-49AE-8F53-BC2EF76CBC23}" type="slidenum">
              <a:rPr lang="en-US" smtClean="0"/>
              <a:pPr>
                <a:defRPr/>
              </a:pPr>
              <a:t>57</a:t>
            </a:fld>
            <a:endParaRPr lang="en-US"/>
          </a:p>
        </p:txBody>
      </p:sp>
      <p:sp>
        <p:nvSpPr>
          <p:cNvPr id="1770501" name="Rectangle 5"/>
          <p:cNvSpPr>
            <a:spLocks noChangeArrowheads="1"/>
          </p:cNvSpPr>
          <p:nvPr/>
        </p:nvSpPr>
        <p:spPr bwMode="auto">
          <a:xfrm>
            <a:off x="5543550" y="1885950"/>
            <a:ext cx="2171700" cy="1200150"/>
          </a:xfrm>
          <a:prstGeom prst="rect">
            <a:avLst/>
          </a:prstGeom>
          <a:solidFill>
            <a:schemeClr val="bg1">
              <a:alpha val="85097"/>
            </a:schemeClr>
          </a:solidFill>
          <a:ln>
            <a:noFill/>
          </a:ln>
          <a:effectLst/>
          <a:extLs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8135" name="Line 10"/>
          <p:cNvSpPr>
            <a:spLocks noChangeShapeType="1"/>
          </p:cNvSpPr>
          <p:nvPr/>
        </p:nvSpPr>
        <p:spPr bwMode="auto">
          <a:xfrm flipV="1">
            <a:off x="4857750" y="3486150"/>
            <a:ext cx="628650" cy="2286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48136" name="Line 11"/>
          <p:cNvSpPr>
            <a:spLocks noChangeShapeType="1"/>
          </p:cNvSpPr>
          <p:nvPr/>
        </p:nvSpPr>
        <p:spPr bwMode="auto">
          <a:xfrm flipV="1">
            <a:off x="4800600" y="3943350"/>
            <a:ext cx="685800" cy="1143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48137" name="Line 12"/>
          <p:cNvSpPr>
            <a:spLocks noChangeShapeType="1"/>
          </p:cNvSpPr>
          <p:nvPr/>
        </p:nvSpPr>
        <p:spPr bwMode="auto">
          <a:xfrm>
            <a:off x="5143500" y="4457700"/>
            <a:ext cx="400050" cy="2286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Tree>
    <p:extLst>
      <p:ext uri="{BB962C8B-B14F-4D97-AF65-F5344CB8AC3E}">
        <p14:creationId xmlns:p14="http://schemas.microsoft.com/office/powerpoint/2010/main" val="3748915520"/>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70501"/>
                                        </p:tgtEl>
                                        <p:attrNameLst>
                                          <p:attrName>style.visibility</p:attrName>
                                        </p:attrNameLst>
                                      </p:cBhvr>
                                      <p:to>
                                        <p:strVal val="visible"/>
                                      </p:to>
                                    </p:set>
                                    <p:animEffect transition="in" filter="fade">
                                      <p:cBhvr>
                                        <p:cTn id="7" dur="5000"/>
                                        <p:tgtEl>
                                          <p:spTgt spid="17705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0501"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2"/>
          <p:cNvSpPr>
            <a:spLocks noGrp="1" noChangeArrowheads="1"/>
          </p:cNvSpPr>
          <p:nvPr>
            <p:ph type="title"/>
          </p:nvPr>
        </p:nvSpPr>
        <p:spPr/>
        <p:txBody>
          <a:bodyPr/>
          <a:lstStyle/>
          <a:p>
            <a:pPr eaLnBrk="1" hangingPunct="1"/>
            <a:r>
              <a:rPr lang="en-US" sz="2400"/>
              <a:t>4.3.7: Small-Signal Model</a:t>
            </a:r>
          </a:p>
        </p:txBody>
      </p:sp>
      <p:graphicFrame>
        <p:nvGraphicFramePr>
          <p:cNvPr id="50181" name="Object 4"/>
          <p:cNvGraphicFramePr>
            <a:graphicFrameLocks noGrp="1" noChangeAspect="1"/>
          </p:cNvGraphicFramePr>
          <p:nvPr>
            <p:ph idx="1"/>
            <p:extLst>
              <p:ext uri="{D42A27DB-BD31-4B8C-83A1-F6EECF244321}">
                <p14:modId xmlns:p14="http://schemas.microsoft.com/office/powerpoint/2010/main" val="2003722522"/>
              </p:ext>
            </p:extLst>
          </p:nvPr>
        </p:nvGraphicFramePr>
        <p:xfrm>
          <a:off x="4262966" y="4588792"/>
          <a:ext cx="944563" cy="884238"/>
        </p:xfrm>
        <a:graphic>
          <a:graphicData uri="http://schemas.openxmlformats.org/presentationml/2006/ole">
            <mc:AlternateContent xmlns:mc="http://schemas.openxmlformats.org/markup-compatibility/2006">
              <mc:Choice xmlns:v="urn:schemas-microsoft-com:vml" Requires="v">
                <p:oleObj spid="_x0000_s13342" name="Equation" r:id="rId3" imgW="393529" imgH="368140" progId="Equation.DSMT4">
                  <p:embed/>
                </p:oleObj>
              </mc:Choice>
              <mc:Fallback>
                <p:oleObj name="Equation" r:id="rId3" imgW="393529" imgH="36814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2966" y="4588792"/>
                        <a:ext cx="944563" cy="884238"/>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76200" cmpd="sng">
                            <a:solidFill>
                              <a:srgbClr val="FFFFCC"/>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Date Placeholder 1"/>
          <p:cNvSpPr>
            <a:spLocks noGrp="1"/>
          </p:cNvSpPr>
          <p:nvPr>
            <p:ph type="dt" sz="half" idx="10"/>
          </p:nvPr>
        </p:nvSpPr>
        <p:spPr/>
        <p:txBody>
          <a:bodyPr/>
          <a:lstStyle/>
          <a:p>
            <a:fld id="{AAA0151C-86E9-4AA4-B20C-DDB536E72236}" type="datetime1">
              <a:rPr lang="en-US" smtClean="0"/>
              <a:t>10/28/2017</a:t>
            </a:fld>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58</a:t>
            </a:fld>
            <a:endParaRPr lang="en-US"/>
          </a:p>
        </p:txBody>
      </p:sp>
      <p:sp>
        <p:nvSpPr>
          <p:cNvPr id="50180" name="Rectangle 3"/>
          <p:cNvSpPr>
            <a:spLocks noGrp="1" noChangeArrowheads="1"/>
          </p:cNvSpPr>
          <p:nvPr>
            <p:ph type="body" idx="4294967295"/>
          </p:nvPr>
        </p:nvSpPr>
        <p:spPr>
          <a:xfrm>
            <a:off x="1176866" y="2475690"/>
            <a:ext cx="6798734" cy="3394075"/>
          </a:xfrm>
        </p:spPr>
        <p:txBody>
          <a:bodyPr/>
          <a:lstStyle/>
          <a:p>
            <a:pPr eaLnBrk="1" hangingPunct="1"/>
            <a:r>
              <a:rPr lang="en-US" sz="2100" b="1" dirty="0">
                <a:solidFill>
                  <a:srgbClr val="FF0000"/>
                </a:solidFill>
              </a:rPr>
              <a:t>Q:</a:t>
            </a:r>
            <a:r>
              <a:rPr lang="en-US" sz="2100" b="1" dirty="0">
                <a:solidFill>
                  <a:srgbClr val="3333FF"/>
                </a:solidFill>
              </a:rPr>
              <a:t> </a:t>
            </a:r>
            <a:r>
              <a:rPr lang="en-US" sz="2100" dirty="0"/>
              <a:t>How is </a:t>
            </a:r>
            <a:r>
              <a:rPr lang="en-US" sz="2100" b="1" dirty="0">
                <a:solidFill>
                  <a:srgbClr val="3333FF"/>
                </a:solidFill>
              </a:rPr>
              <a:t>small-signal resistance</a:t>
            </a:r>
            <a:r>
              <a:rPr lang="en-US" sz="2100" dirty="0"/>
              <a:t> </a:t>
            </a:r>
            <a:r>
              <a:rPr lang="en-US" sz="2100" i="1" dirty="0" err="1"/>
              <a:t>r</a:t>
            </a:r>
            <a:r>
              <a:rPr lang="en-US" sz="2100" i="1" baseline="-25000" dirty="0" err="1"/>
              <a:t>d</a:t>
            </a:r>
            <a:r>
              <a:rPr lang="en-US" sz="2100" dirty="0"/>
              <a:t> defined?</a:t>
            </a:r>
          </a:p>
          <a:p>
            <a:pPr lvl="1" eaLnBrk="1" hangingPunct="1"/>
            <a:r>
              <a:rPr lang="en-US" sz="2100" b="1" dirty="0">
                <a:solidFill>
                  <a:srgbClr val="008000"/>
                </a:solidFill>
              </a:rPr>
              <a:t>A:</a:t>
            </a:r>
            <a:r>
              <a:rPr lang="en-US" sz="2100" dirty="0"/>
              <a:t> From steady-state current (</a:t>
            </a:r>
            <a:r>
              <a:rPr lang="en-US" sz="2100" i="1" dirty="0"/>
              <a:t>I</a:t>
            </a:r>
            <a:r>
              <a:rPr lang="en-US" sz="2100" i="1" baseline="-25000" dirty="0"/>
              <a:t>D</a:t>
            </a:r>
            <a:r>
              <a:rPr lang="en-US" sz="2100" dirty="0"/>
              <a:t>) and thermal voltage (</a:t>
            </a:r>
            <a:r>
              <a:rPr lang="en-US" sz="2100" i="1" dirty="0"/>
              <a:t>V</a:t>
            </a:r>
            <a:r>
              <a:rPr lang="en-US" sz="2100" i="1" baseline="-25000" dirty="0"/>
              <a:t>T</a:t>
            </a:r>
            <a:r>
              <a:rPr lang="en-US" sz="2100" dirty="0"/>
              <a:t>) as below.</a:t>
            </a:r>
          </a:p>
          <a:p>
            <a:pPr lvl="2" eaLnBrk="1" hangingPunct="1"/>
            <a:r>
              <a:rPr lang="en-US" sz="2100" dirty="0"/>
              <a:t>Note this approximation is only valid for small-signal voltages </a:t>
            </a:r>
            <a:r>
              <a:rPr lang="en-US" sz="2100" i="1" dirty="0" err="1"/>
              <a:t>v</a:t>
            </a:r>
            <a:r>
              <a:rPr lang="en-US" sz="2100" i="1" baseline="-25000" dirty="0" err="1"/>
              <a:t>d</a:t>
            </a:r>
            <a:r>
              <a:rPr lang="en-US" sz="2100" dirty="0"/>
              <a:t> &lt; 5</a:t>
            </a:r>
            <a:r>
              <a:rPr lang="en-US" sz="2100" i="1" dirty="0">
                <a:solidFill>
                  <a:srgbClr val="FF0000"/>
                </a:solidFill>
              </a:rPr>
              <a:t>mV</a:t>
            </a:r>
            <a:r>
              <a:rPr lang="en-US" sz="2100" dirty="0"/>
              <a:t>.</a:t>
            </a:r>
          </a:p>
        </p:txBody>
      </p:sp>
    </p:spTree>
    <p:extLst>
      <p:ext uri="{BB962C8B-B14F-4D97-AF65-F5344CB8AC3E}">
        <p14:creationId xmlns:p14="http://schemas.microsoft.com/office/powerpoint/2010/main" val="1958390388"/>
      </p:ext>
    </p:extLst>
  </p:cSld>
  <p:clrMapOvr>
    <a:masterClrMapping/>
  </p:clrMapOvr>
  <p:transition>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2"/>
          <p:cNvSpPr>
            <a:spLocks noGrp="1" noChangeArrowheads="1"/>
          </p:cNvSpPr>
          <p:nvPr>
            <p:ph type="title"/>
          </p:nvPr>
        </p:nvSpPr>
        <p:spPr/>
        <p:txBody>
          <a:bodyPr/>
          <a:lstStyle/>
          <a:p>
            <a:pPr eaLnBrk="1" hangingPunct="1"/>
            <a:r>
              <a:rPr lang="en-US" sz="2400" dirty="0"/>
              <a:t>Example 4.5:</a:t>
            </a:r>
            <a:br>
              <a:rPr lang="en-US" sz="2400" dirty="0"/>
            </a:br>
            <a:r>
              <a:rPr lang="en-US" sz="2400" dirty="0"/>
              <a:t>Small-Signal Model</a:t>
            </a:r>
          </a:p>
        </p:txBody>
      </p:sp>
      <p:sp>
        <p:nvSpPr>
          <p:cNvPr id="51204" name="Rectangle 3"/>
          <p:cNvSpPr>
            <a:spLocks noGrp="1" noChangeArrowheads="1"/>
          </p:cNvSpPr>
          <p:nvPr>
            <p:ph idx="1"/>
          </p:nvPr>
        </p:nvSpPr>
        <p:spPr>
          <a:xfrm>
            <a:off x="1257300" y="2400300"/>
            <a:ext cx="6572250" cy="3600450"/>
          </a:xfrm>
          <a:ln w="38100">
            <a:solidFill>
              <a:schemeClr val="bg1"/>
            </a:solidFill>
            <a:miter lim="800000"/>
            <a:headEnd/>
            <a:tailEnd/>
          </a:ln>
          <a:extLst>
            <a:ext uri="{909E8E84-426E-40DD-AFC4-6F175D3DCCD1}">
              <a14:hiddenFill xmlns:a14="http://schemas.microsoft.com/office/drawing/2010/main">
                <a:solidFill>
                  <a:schemeClr val="bg1"/>
                </a:solidFill>
              </a14:hiddenFill>
            </a:ext>
          </a:extLst>
        </p:spPr>
        <p:txBody>
          <a:bodyPr/>
          <a:lstStyle/>
          <a:p>
            <a:pPr eaLnBrk="1" hangingPunct="1">
              <a:lnSpc>
                <a:spcPct val="90000"/>
              </a:lnSpc>
            </a:pPr>
            <a:r>
              <a:rPr lang="en-US" sz="2100"/>
              <a:t>Consider the circuit shown in Figure 4.14(a) for the case in which </a:t>
            </a:r>
            <a:r>
              <a:rPr lang="en-US" sz="2100" i="1"/>
              <a:t>R</a:t>
            </a:r>
            <a:r>
              <a:rPr lang="en-US" sz="2100"/>
              <a:t> = 10</a:t>
            </a:r>
            <a:r>
              <a:rPr lang="en-US" sz="2100" i="1">
                <a:solidFill>
                  <a:srgbClr val="FF0000"/>
                </a:solidFill>
              </a:rPr>
              <a:t>kOhm</a:t>
            </a:r>
            <a:r>
              <a:rPr lang="en-US" sz="2100"/>
              <a:t>.</a:t>
            </a:r>
          </a:p>
          <a:p>
            <a:pPr eaLnBrk="1" hangingPunct="1">
              <a:lnSpc>
                <a:spcPct val="90000"/>
              </a:lnSpc>
            </a:pPr>
            <a:r>
              <a:rPr lang="en-US" sz="2100"/>
              <a:t>The power supply </a:t>
            </a:r>
            <a:r>
              <a:rPr lang="en-US" sz="2100" i="1"/>
              <a:t>V</a:t>
            </a:r>
            <a:r>
              <a:rPr lang="en-US" sz="2100"/>
              <a:t>+ has a dc value of </a:t>
            </a:r>
            <a:r>
              <a:rPr lang="en-US" sz="2100">
                <a:solidFill>
                  <a:srgbClr val="FF0000"/>
                </a:solidFill>
              </a:rPr>
              <a:t>10</a:t>
            </a:r>
            <a:r>
              <a:rPr lang="en-US" sz="2100" i="1">
                <a:solidFill>
                  <a:srgbClr val="FF0000"/>
                </a:solidFill>
              </a:rPr>
              <a:t>V</a:t>
            </a:r>
            <a:r>
              <a:rPr lang="en-US" sz="2100">
                <a:solidFill>
                  <a:srgbClr val="FF0000"/>
                </a:solidFill>
              </a:rPr>
              <a:t> </a:t>
            </a:r>
            <a:r>
              <a:rPr lang="en-US" sz="2100"/>
              <a:t>over which is super-imposed a 60</a:t>
            </a:r>
            <a:r>
              <a:rPr lang="en-US" sz="2100" i="1">
                <a:solidFill>
                  <a:srgbClr val="FF0000"/>
                </a:solidFill>
              </a:rPr>
              <a:t>Hz</a:t>
            </a:r>
            <a:r>
              <a:rPr lang="en-US" sz="2100"/>
              <a:t> sinusoid of</a:t>
            </a:r>
            <a:r>
              <a:rPr lang="en-US" sz="2100">
                <a:solidFill>
                  <a:srgbClr val="FF0000"/>
                </a:solidFill>
              </a:rPr>
              <a:t> 1</a:t>
            </a:r>
            <a:r>
              <a:rPr lang="en-US" sz="2100" i="1">
                <a:solidFill>
                  <a:srgbClr val="FF0000"/>
                </a:solidFill>
              </a:rPr>
              <a:t>V</a:t>
            </a:r>
            <a:r>
              <a:rPr lang="en-US" sz="2100"/>
              <a:t> peak amplitude (known as the </a:t>
            </a:r>
            <a:r>
              <a:rPr lang="en-US" sz="2100" b="1">
                <a:solidFill>
                  <a:srgbClr val="3333FF"/>
                </a:solidFill>
              </a:rPr>
              <a:t>supply ripple</a:t>
            </a:r>
            <a:r>
              <a:rPr lang="en-US" sz="2100"/>
              <a:t>)</a:t>
            </a:r>
          </a:p>
          <a:p>
            <a:pPr lvl="1" eaLnBrk="1" hangingPunct="1">
              <a:lnSpc>
                <a:spcPct val="90000"/>
              </a:lnSpc>
            </a:pPr>
            <a:r>
              <a:rPr lang="en-US" sz="2100" b="1">
                <a:solidFill>
                  <a:srgbClr val="FF0000"/>
                </a:solidFill>
              </a:rPr>
              <a:t>Q:</a:t>
            </a:r>
            <a:r>
              <a:rPr lang="en-US" sz="2100"/>
              <a:t> Calculate both amplitude of the sine-wave signal observed across the diode.</a:t>
            </a:r>
          </a:p>
          <a:p>
            <a:pPr lvl="2" eaLnBrk="1" hangingPunct="1">
              <a:lnSpc>
                <a:spcPct val="90000"/>
              </a:lnSpc>
            </a:pPr>
            <a:r>
              <a:rPr lang="en-US" sz="2100" b="1">
                <a:solidFill>
                  <a:srgbClr val="008000"/>
                </a:solidFill>
              </a:rPr>
              <a:t>A:</a:t>
            </a:r>
            <a:r>
              <a:rPr lang="en-US" sz="2100"/>
              <a:t> </a:t>
            </a:r>
            <a:r>
              <a:rPr lang="en-US" sz="2100" i="1"/>
              <a:t>v</a:t>
            </a:r>
            <a:r>
              <a:rPr lang="en-US" sz="2100" i="1" baseline="-25000"/>
              <a:t>d</a:t>
            </a:r>
            <a:r>
              <a:rPr lang="en-US" sz="2100" i="1" baseline="-25000">
                <a:solidFill>
                  <a:schemeClr val="bg1"/>
                </a:solidFill>
              </a:rPr>
              <a:t>.</a:t>
            </a:r>
            <a:r>
              <a:rPr lang="en-US" sz="2100"/>
              <a:t>(peak) = 2.68</a:t>
            </a:r>
            <a:r>
              <a:rPr lang="en-US" sz="2100" i="1">
                <a:solidFill>
                  <a:srgbClr val="FF0000"/>
                </a:solidFill>
              </a:rPr>
              <a:t>mV</a:t>
            </a:r>
          </a:p>
          <a:p>
            <a:pPr eaLnBrk="1" hangingPunct="1">
              <a:lnSpc>
                <a:spcPct val="90000"/>
              </a:lnSpc>
            </a:pPr>
            <a:r>
              <a:rPr lang="en-US" sz="2100"/>
              <a:t>Assume diode to have 0.7</a:t>
            </a:r>
            <a:r>
              <a:rPr lang="en-US" sz="2100" i="1">
                <a:solidFill>
                  <a:srgbClr val="FF0000"/>
                </a:solidFill>
              </a:rPr>
              <a:t>V</a:t>
            </a:r>
            <a:r>
              <a:rPr lang="en-US" sz="2100"/>
              <a:t> drop at 1</a:t>
            </a:r>
            <a:r>
              <a:rPr lang="en-US" sz="2100" i="1">
                <a:solidFill>
                  <a:srgbClr val="FF0000"/>
                </a:solidFill>
              </a:rPr>
              <a:t>mA</a:t>
            </a:r>
            <a:r>
              <a:rPr lang="en-US" sz="2100"/>
              <a:t> current.</a:t>
            </a:r>
          </a:p>
        </p:txBody>
      </p:sp>
      <p:sp>
        <p:nvSpPr>
          <p:cNvPr id="2" name="Date Placeholder 1"/>
          <p:cNvSpPr>
            <a:spLocks noGrp="1"/>
          </p:cNvSpPr>
          <p:nvPr>
            <p:ph type="dt" sz="half" idx="10"/>
          </p:nvPr>
        </p:nvSpPr>
        <p:spPr/>
        <p:txBody>
          <a:bodyPr/>
          <a:lstStyle/>
          <a:p>
            <a:fld id="{2C54F837-5316-4ECC-B631-068E4135B80D}" type="datetime1">
              <a:rPr lang="en-US" smtClean="0"/>
              <a:t>10/28/2017</a:t>
            </a:fld>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59</a:t>
            </a:fld>
            <a:endParaRPr lang="en-US"/>
          </a:p>
        </p:txBody>
      </p:sp>
    </p:spTree>
    <p:extLst>
      <p:ext uri="{BB962C8B-B14F-4D97-AF65-F5344CB8AC3E}">
        <p14:creationId xmlns:p14="http://schemas.microsoft.com/office/powerpoint/2010/main" val="1506573560"/>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8" name="Picture 6"/>
          <p:cNvPicPr>
            <a:picLocks noChangeAspect="1" noChangeArrowheads="1"/>
          </p:cNvPicPr>
          <p:nvPr/>
        </p:nvPicPr>
        <p:blipFill rotWithShape="1">
          <a:blip r:embed="rId2">
            <a:extLst>
              <a:ext uri="{28A0092B-C50C-407E-A947-70E740481C1C}">
                <a14:useLocalDpi xmlns:a14="http://schemas.microsoft.com/office/drawing/2010/main" val="0"/>
              </a:ext>
            </a:extLst>
          </a:blip>
          <a:srcRect b="8892"/>
          <a:stretch/>
        </p:blipFill>
        <p:spPr bwMode="auto">
          <a:xfrm>
            <a:off x="6427285" y="4225512"/>
            <a:ext cx="2088356" cy="1739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5"/>
          <p:cNvSpPr>
            <a:spLocks noGrp="1"/>
          </p:cNvSpPr>
          <p:nvPr>
            <p:ph type="title"/>
          </p:nvPr>
        </p:nvSpPr>
        <p:spPr/>
        <p:txBody>
          <a:bodyPr/>
          <a:lstStyle/>
          <a:p>
            <a:r>
              <a:rPr lang="en-US" dirty="0" smtClean="0"/>
              <a:t>Diode Testing</a:t>
            </a:r>
            <a:endParaRPr lang="en-US" dirty="0"/>
          </a:p>
        </p:txBody>
      </p:sp>
      <p:sp>
        <p:nvSpPr>
          <p:cNvPr id="7" name="Content Placeholder 6"/>
          <p:cNvSpPr>
            <a:spLocks noGrp="1"/>
          </p:cNvSpPr>
          <p:nvPr>
            <p:ph idx="1"/>
          </p:nvPr>
        </p:nvSpPr>
        <p:spPr>
          <a:xfrm>
            <a:off x="1198959" y="2450306"/>
            <a:ext cx="2571750" cy="400050"/>
          </a:xfrm>
        </p:spPr>
        <p:txBody>
          <a:bodyPr>
            <a:normAutofit fontScale="62500" lnSpcReduction="20000"/>
          </a:bodyPr>
          <a:lstStyle/>
          <a:p>
            <a:r>
              <a:rPr lang="en-US" dirty="0"/>
              <a:t>Diode Checking Function </a:t>
            </a:r>
          </a:p>
        </p:txBody>
      </p:sp>
      <p:sp>
        <p:nvSpPr>
          <p:cNvPr id="4" name="Slide Number Placeholder 3"/>
          <p:cNvSpPr>
            <a:spLocks noGrp="1"/>
          </p:cNvSpPr>
          <p:nvPr>
            <p:ph type="sldNum" sz="quarter" idx="12"/>
          </p:nvPr>
        </p:nvSpPr>
        <p:spPr/>
        <p:txBody>
          <a:bodyPr/>
          <a:lstStyle/>
          <a:p>
            <a:fld id="{B6F15528-21DE-4FAA-801E-634DDDAF4B2B}" type="slidenum">
              <a:rPr lang="en-US" smtClean="0"/>
              <a:pPr/>
              <a:t>6</a:t>
            </a:fld>
            <a:endParaRPr lang="en-US"/>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3532" y="2793207"/>
            <a:ext cx="1388269" cy="20835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2392" y="4876800"/>
            <a:ext cx="2470547" cy="1110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Content Placeholder 6"/>
          <p:cNvSpPr txBox="1">
            <a:spLocks/>
          </p:cNvSpPr>
          <p:nvPr/>
        </p:nvSpPr>
        <p:spPr>
          <a:xfrm>
            <a:off x="3782111" y="2875491"/>
            <a:ext cx="2571750" cy="400050"/>
          </a:xfrm>
          <a:prstGeom prst="rect">
            <a:avLst/>
          </a:prstGeom>
        </p:spPr>
        <p:txBody>
          <a:bodyPr vert="horz" lIns="68580" tIns="34290" rIns="68580" bIns="3429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r>
              <a:rPr lang="en-US" sz="1650" dirty="0"/>
              <a:t>Ohmmeter Testing </a:t>
            </a:r>
          </a:p>
        </p:txBody>
      </p:sp>
      <p:pic>
        <p:nvPicPr>
          <p:cNvPr id="819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13117" y="4293228"/>
            <a:ext cx="1369103" cy="1650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Content Placeholder 6"/>
          <p:cNvSpPr txBox="1">
            <a:spLocks/>
          </p:cNvSpPr>
          <p:nvPr/>
        </p:nvSpPr>
        <p:spPr>
          <a:xfrm>
            <a:off x="6837141" y="3053936"/>
            <a:ext cx="1485900" cy="400050"/>
          </a:xfrm>
          <a:prstGeom prst="rect">
            <a:avLst/>
          </a:prstGeom>
        </p:spPr>
        <p:txBody>
          <a:bodyPr vert="horz" lIns="68580" tIns="34290" rIns="68580" bIns="34290" rtlCol="0">
            <a:normAutofit fontScale="92500"/>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algn="ctr"/>
            <a:r>
              <a:rPr lang="en-US" sz="1650" dirty="0"/>
              <a:t>Curve Tracer</a:t>
            </a:r>
          </a:p>
        </p:txBody>
      </p:sp>
      <p:pic>
        <p:nvPicPr>
          <p:cNvPr id="8199"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29920" y="3368262"/>
            <a:ext cx="1100345" cy="897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60668" y="3189817"/>
            <a:ext cx="2693194" cy="950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357437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2"/>
          <p:cNvSpPr>
            <a:spLocks noGrp="1" noChangeArrowheads="1"/>
          </p:cNvSpPr>
          <p:nvPr>
            <p:ph type="title"/>
          </p:nvPr>
        </p:nvSpPr>
        <p:spPr/>
        <p:txBody>
          <a:bodyPr/>
          <a:lstStyle/>
          <a:p>
            <a:pPr eaLnBrk="1" hangingPunct="1"/>
            <a:endParaRPr lang="en-US" smtClean="0"/>
          </a:p>
        </p:txBody>
      </p:sp>
      <p:sp>
        <p:nvSpPr>
          <p:cNvPr id="52228" name="Rectangle 3"/>
          <p:cNvSpPr>
            <a:spLocks noGrp="1" noChangeArrowheads="1"/>
          </p:cNvSpPr>
          <p:nvPr>
            <p:ph idx="1"/>
          </p:nvPr>
        </p:nvSpPr>
        <p:spPr/>
        <p:txBody>
          <a:bodyPr/>
          <a:lstStyle/>
          <a:p>
            <a:pPr eaLnBrk="1" hangingPunct="1"/>
            <a:endParaRPr lang="en-US" smtClean="0"/>
          </a:p>
        </p:txBody>
      </p:sp>
      <p:sp>
        <p:nvSpPr>
          <p:cNvPr id="2" name="Date Placeholder 1"/>
          <p:cNvSpPr>
            <a:spLocks noGrp="1"/>
          </p:cNvSpPr>
          <p:nvPr>
            <p:ph type="dt" sz="half" idx="10"/>
          </p:nvPr>
        </p:nvSpPr>
        <p:spPr/>
        <p:txBody>
          <a:bodyPr/>
          <a:lstStyle/>
          <a:p>
            <a:fld id="{749DF1FA-3505-4185-917F-8FC6C809CFE7}" type="datetime1">
              <a:rPr lang="en-US" smtClean="0"/>
              <a:t>10/28/2017</a:t>
            </a:fld>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60</a:t>
            </a:fld>
            <a:endParaRPr lang="en-US"/>
          </a:p>
        </p:txBody>
      </p:sp>
      <p:sp>
        <p:nvSpPr>
          <p:cNvPr id="52229" name="Rectangle 4"/>
          <p:cNvSpPr>
            <a:spLocks noChangeArrowheads="1"/>
          </p:cNvSpPr>
          <p:nvPr/>
        </p:nvSpPr>
        <p:spPr bwMode="auto">
          <a:xfrm>
            <a:off x="1143000" y="857250"/>
            <a:ext cx="6858000" cy="5143500"/>
          </a:xfrm>
          <a:prstGeom prst="rect">
            <a:avLst/>
          </a:prstGeom>
          <a:solidFill>
            <a:schemeClr val="bg1">
              <a:alpha val="89803"/>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pic>
        <p:nvPicPr>
          <p:cNvPr id="52230" name="Picture 4" descr="se04F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06366" y="1143000"/>
            <a:ext cx="2522934" cy="405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1" name="Rectangle 2"/>
          <p:cNvSpPr>
            <a:spLocks noChangeArrowheads="1"/>
          </p:cNvSpPr>
          <p:nvPr/>
        </p:nvSpPr>
        <p:spPr bwMode="auto">
          <a:xfrm>
            <a:off x="1314450" y="5314951"/>
            <a:ext cx="65151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b="1"/>
              <a:t>Figure 4.14: (a) </a:t>
            </a:r>
            <a:r>
              <a:rPr lang="en-US"/>
              <a:t>circuit for Example 4.5. </a:t>
            </a:r>
            <a:r>
              <a:rPr lang="en-US" b="1"/>
              <a:t>(b) </a:t>
            </a:r>
            <a:r>
              <a:rPr lang="en-US"/>
              <a:t>circuit for calculating the dc operating point. </a:t>
            </a:r>
            <a:r>
              <a:rPr lang="en-US" b="1"/>
              <a:t>(c) </a:t>
            </a:r>
            <a:r>
              <a:rPr lang="en-US"/>
              <a:t>small-signal equivalent circuit.</a:t>
            </a:r>
          </a:p>
        </p:txBody>
      </p:sp>
    </p:spTree>
    <p:extLst>
      <p:ext uri="{BB962C8B-B14F-4D97-AF65-F5344CB8AC3E}">
        <p14:creationId xmlns:p14="http://schemas.microsoft.com/office/powerpoint/2010/main" val="4007001931"/>
      </p:ext>
    </p:extLst>
  </p:cSld>
  <p:clrMapOvr>
    <a:masterClrMapping/>
  </p:clrMapOvr>
  <p:transition>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 4.5:</a:t>
            </a:r>
            <a:br>
              <a:rPr lang="en-US" dirty="0"/>
            </a:br>
            <a:r>
              <a:rPr lang="en-US" dirty="0"/>
              <a:t>Small-Signal Model</a:t>
            </a:r>
          </a:p>
        </p:txBody>
      </p:sp>
      <p:sp>
        <p:nvSpPr>
          <p:cNvPr id="4" name="Date Placeholder 3"/>
          <p:cNvSpPr>
            <a:spLocks noGrp="1"/>
          </p:cNvSpPr>
          <p:nvPr>
            <p:ph type="dt" sz="half" idx="10"/>
          </p:nvPr>
        </p:nvSpPr>
        <p:spPr/>
        <p:txBody>
          <a:bodyPr/>
          <a:lstStyle/>
          <a:p>
            <a:fld id="{1215AADF-28D5-4699-B2EF-5A56396DC849}" type="datetime1">
              <a:rPr lang="en-US" smtClean="0"/>
              <a:t>10/28/2017</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61</a:t>
            </a:fld>
            <a:endParaRPr lang="en-US"/>
          </a:p>
        </p:txBody>
      </p:sp>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5900" y="2362200"/>
            <a:ext cx="6229350" cy="85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6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1436" y="3200400"/>
            <a:ext cx="6203815" cy="8214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6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11050" y="4038041"/>
            <a:ext cx="6204200" cy="1981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7101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8674"/>
                                        </p:tgtEl>
                                        <p:attrNameLst>
                                          <p:attrName>style.visibility</p:attrName>
                                        </p:attrNameLst>
                                      </p:cBhvr>
                                      <p:to>
                                        <p:strVal val="visible"/>
                                      </p:to>
                                    </p:set>
                                    <p:animEffect transition="in" filter="fade">
                                      <p:cBhvr>
                                        <p:cTn id="7" dur="1000"/>
                                        <p:tgtEl>
                                          <p:spTgt spid="28674"/>
                                        </p:tgtEl>
                                      </p:cBhvr>
                                    </p:animEffect>
                                    <p:anim calcmode="lin" valueType="num">
                                      <p:cBhvr>
                                        <p:cTn id="8" dur="1000" fill="hold"/>
                                        <p:tgtEl>
                                          <p:spTgt spid="28674"/>
                                        </p:tgtEl>
                                        <p:attrNameLst>
                                          <p:attrName>ppt_x</p:attrName>
                                        </p:attrNameLst>
                                      </p:cBhvr>
                                      <p:tavLst>
                                        <p:tav tm="0">
                                          <p:val>
                                            <p:strVal val="#ppt_x"/>
                                          </p:val>
                                        </p:tav>
                                        <p:tav tm="100000">
                                          <p:val>
                                            <p:strVal val="#ppt_x"/>
                                          </p:val>
                                        </p:tav>
                                      </p:tavLst>
                                    </p:anim>
                                    <p:anim calcmode="lin" valueType="num">
                                      <p:cBhvr>
                                        <p:cTn id="9" dur="1000" fill="hold"/>
                                        <p:tgtEl>
                                          <p:spTgt spid="2867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8675"/>
                                        </p:tgtEl>
                                        <p:attrNameLst>
                                          <p:attrName>style.visibility</p:attrName>
                                        </p:attrNameLst>
                                      </p:cBhvr>
                                      <p:to>
                                        <p:strVal val="visible"/>
                                      </p:to>
                                    </p:set>
                                    <p:animEffect transition="in" filter="fade">
                                      <p:cBhvr>
                                        <p:cTn id="14" dur="1000"/>
                                        <p:tgtEl>
                                          <p:spTgt spid="28675"/>
                                        </p:tgtEl>
                                      </p:cBhvr>
                                    </p:animEffect>
                                    <p:anim calcmode="lin" valueType="num">
                                      <p:cBhvr>
                                        <p:cTn id="15" dur="1000" fill="hold"/>
                                        <p:tgtEl>
                                          <p:spTgt spid="28675"/>
                                        </p:tgtEl>
                                        <p:attrNameLst>
                                          <p:attrName>ppt_x</p:attrName>
                                        </p:attrNameLst>
                                      </p:cBhvr>
                                      <p:tavLst>
                                        <p:tav tm="0">
                                          <p:val>
                                            <p:strVal val="#ppt_x"/>
                                          </p:val>
                                        </p:tav>
                                        <p:tav tm="100000">
                                          <p:val>
                                            <p:strVal val="#ppt_x"/>
                                          </p:val>
                                        </p:tav>
                                      </p:tavLst>
                                    </p:anim>
                                    <p:anim calcmode="lin" valueType="num">
                                      <p:cBhvr>
                                        <p:cTn id="16" dur="1000" fill="hold"/>
                                        <p:tgtEl>
                                          <p:spTgt spid="2867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8676"/>
                                        </p:tgtEl>
                                        <p:attrNameLst>
                                          <p:attrName>style.visibility</p:attrName>
                                        </p:attrNameLst>
                                      </p:cBhvr>
                                      <p:to>
                                        <p:strVal val="visible"/>
                                      </p:to>
                                    </p:set>
                                    <p:animEffect transition="in" filter="fade">
                                      <p:cBhvr>
                                        <p:cTn id="21" dur="1000"/>
                                        <p:tgtEl>
                                          <p:spTgt spid="28676"/>
                                        </p:tgtEl>
                                      </p:cBhvr>
                                    </p:animEffect>
                                    <p:anim calcmode="lin" valueType="num">
                                      <p:cBhvr>
                                        <p:cTn id="22" dur="1000" fill="hold"/>
                                        <p:tgtEl>
                                          <p:spTgt spid="28676"/>
                                        </p:tgtEl>
                                        <p:attrNameLst>
                                          <p:attrName>ppt_x</p:attrName>
                                        </p:attrNameLst>
                                      </p:cBhvr>
                                      <p:tavLst>
                                        <p:tav tm="0">
                                          <p:val>
                                            <p:strVal val="#ppt_x"/>
                                          </p:val>
                                        </p:tav>
                                        <p:tav tm="100000">
                                          <p:val>
                                            <p:strVal val="#ppt_x"/>
                                          </p:val>
                                        </p:tav>
                                      </p:tavLst>
                                    </p:anim>
                                    <p:anim calcmode="lin" valueType="num">
                                      <p:cBhvr>
                                        <p:cTn id="23" dur="1000" fill="hold"/>
                                        <p:tgtEl>
                                          <p:spTgt spid="286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p:cNvSpPr>
            <a:spLocks noGrp="1" noChangeArrowheads="1"/>
          </p:cNvSpPr>
          <p:nvPr>
            <p:ph type="title"/>
          </p:nvPr>
        </p:nvSpPr>
        <p:spPr/>
        <p:txBody>
          <a:bodyPr/>
          <a:lstStyle/>
          <a:p>
            <a:pPr eaLnBrk="1" hangingPunct="1"/>
            <a:r>
              <a:rPr lang="en-US" sz="2400"/>
              <a:t>4.3.8. Use of Diode Forward Drop in Voltage Regulation</a:t>
            </a:r>
          </a:p>
        </p:txBody>
      </p:sp>
      <p:sp>
        <p:nvSpPr>
          <p:cNvPr id="53252" name="Rectangle 3"/>
          <p:cNvSpPr>
            <a:spLocks noGrp="1" noChangeArrowheads="1"/>
          </p:cNvSpPr>
          <p:nvPr>
            <p:ph sz="half" idx="1"/>
          </p:nvPr>
        </p:nvSpPr>
        <p:spPr/>
        <p:txBody>
          <a:bodyPr/>
          <a:lstStyle/>
          <a:p>
            <a:pPr eaLnBrk="1" hangingPunct="1">
              <a:lnSpc>
                <a:spcPct val="90000"/>
              </a:lnSpc>
            </a:pPr>
            <a:r>
              <a:rPr lang="en-US" b="1" smtClean="0">
                <a:solidFill>
                  <a:srgbClr val="FF0000"/>
                </a:solidFill>
              </a:rPr>
              <a:t>Q: </a:t>
            </a:r>
            <a:r>
              <a:rPr lang="en-US" smtClean="0"/>
              <a:t>What is a </a:t>
            </a:r>
            <a:r>
              <a:rPr lang="en-US" b="1" smtClean="0">
                <a:solidFill>
                  <a:srgbClr val="3333FF"/>
                </a:solidFill>
              </a:rPr>
              <a:t>voltage regulator</a:t>
            </a:r>
            <a:r>
              <a:rPr lang="en-US" smtClean="0"/>
              <a:t>?</a:t>
            </a:r>
          </a:p>
          <a:p>
            <a:pPr lvl="1" eaLnBrk="1" hangingPunct="1">
              <a:lnSpc>
                <a:spcPct val="90000"/>
              </a:lnSpc>
            </a:pPr>
            <a:r>
              <a:rPr lang="en-US" sz="2100" b="1">
                <a:solidFill>
                  <a:srgbClr val="008000"/>
                </a:solidFill>
              </a:rPr>
              <a:t>A: </a:t>
            </a:r>
            <a:r>
              <a:rPr lang="en-US" sz="2100"/>
              <a:t>Circuit whose voltage output remains stable in spite of changes in supply and load.</a:t>
            </a:r>
          </a:p>
        </p:txBody>
      </p:sp>
      <p:sp>
        <p:nvSpPr>
          <p:cNvPr id="53253" name="Rectangle 4"/>
          <p:cNvSpPr>
            <a:spLocks noGrp="1" noChangeArrowheads="1"/>
          </p:cNvSpPr>
          <p:nvPr>
            <p:ph sz="half" idx="2"/>
          </p:nvPr>
        </p:nvSpPr>
        <p:spPr/>
        <p:txBody>
          <a:bodyPr/>
          <a:lstStyle/>
          <a:p>
            <a:pPr eaLnBrk="1" hangingPunct="1">
              <a:lnSpc>
                <a:spcPct val="90000"/>
              </a:lnSpc>
            </a:pPr>
            <a:r>
              <a:rPr lang="en-US" b="1" smtClean="0">
                <a:solidFill>
                  <a:srgbClr val="FF0000"/>
                </a:solidFill>
              </a:rPr>
              <a:t>Q: </a:t>
            </a:r>
            <a:r>
              <a:rPr lang="en-US" smtClean="0"/>
              <a:t>What characteristic of the diode facilitates voltage regulation?</a:t>
            </a:r>
          </a:p>
          <a:p>
            <a:pPr lvl="1" eaLnBrk="1" hangingPunct="1">
              <a:lnSpc>
                <a:spcPct val="90000"/>
              </a:lnSpc>
            </a:pPr>
            <a:r>
              <a:rPr lang="en-US" sz="2100" b="1">
                <a:solidFill>
                  <a:srgbClr val="008000"/>
                </a:solidFill>
              </a:rPr>
              <a:t>A:</a:t>
            </a:r>
            <a:r>
              <a:rPr lang="en-US" sz="2100">
                <a:solidFill>
                  <a:srgbClr val="008000"/>
                </a:solidFill>
              </a:rPr>
              <a:t> </a:t>
            </a:r>
            <a:r>
              <a:rPr lang="en-US" sz="2100"/>
              <a:t>The approximately </a:t>
            </a:r>
            <a:r>
              <a:rPr lang="en-US" sz="2100">
                <a:solidFill>
                  <a:srgbClr val="FF0000"/>
                </a:solidFill>
              </a:rPr>
              <a:t>constant voltage drop</a:t>
            </a:r>
            <a:r>
              <a:rPr lang="en-US" sz="2100">
                <a:solidFill>
                  <a:srgbClr val="3333FF"/>
                </a:solidFill>
              </a:rPr>
              <a:t> </a:t>
            </a:r>
            <a:r>
              <a:rPr lang="en-US" sz="2100"/>
              <a:t>across it (0.7</a:t>
            </a:r>
            <a:r>
              <a:rPr lang="en-US" sz="2100" i="1">
                <a:solidFill>
                  <a:srgbClr val="FF0000"/>
                </a:solidFill>
              </a:rPr>
              <a:t>V</a:t>
            </a:r>
            <a:r>
              <a:rPr lang="en-US" sz="2100"/>
              <a:t>).</a:t>
            </a:r>
          </a:p>
          <a:p>
            <a:pPr lvl="1" eaLnBrk="1" hangingPunct="1">
              <a:lnSpc>
                <a:spcPct val="90000"/>
              </a:lnSpc>
            </a:pPr>
            <a:endParaRPr lang="en-US" sz="2100"/>
          </a:p>
        </p:txBody>
      </p:sp>
      <p:sp>
        <p:nvSpPr>
          <p:cNvPr id="2" name="Date Placeholder 1"/>
          <p:cNvSpPr>
            <a:spLocks noGrp="1"/>
          </p:cNvSpPr>
          <p:nvPr>
            <p:ph type="dt" sz="half" idx="10"/>
          </p:nvPr>
        </p:nvSpPr>
        <p:spPr/>
        <p:txBody>
          <a:bodyPr/>
          <a:lstStyle/>
          <a:p>
            <a:fld id="{CA090FFF-2057-428C-B9C9-5DE535155627}" type="datetime1">
              <a:rPr lang="en-US" smtClean="0"/>
              <a:t>10/28/2017</a:t>
            </a:fld>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62</a:t>
            </a:fld>
            <a:endParaRPr lang="en-US"/>
          </a:p>
        </p:txBody>
      </p:sp>
    </p:spTree>
    <p:extLst>
      <p:ext uri="{BB962C8B-B14F-4D97-AF65-F5344CB8AC3E}">
        <p14:creationId xmlns:p14="http://schemas.microsoft.com/office/powerpoint/2010/main" val="3174994934"/>
      </p:ext>
    </p:extLst>
  </p:cSld>
  <p:clrMapOvr>
    <a:masterClrMapping/>
  </p:clrMapOvr>
  <p:transition>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pPr eaLnBrk="1" hangingPunct="1"/>
            <a:r>
              <a:rPr lang="en-US" sz="2400" dirty="0"/>
              <a:t>Example 4.6:</a:t>
            </a:r>
            <a:br>
              <a:rPr lang="en-US" sz="2400" dirty="0"/>
            </a:br>
            <a:r>
              <a:rPr lang="en-US" sz="2400" dirty="0"/>
              <a:t>Diode-Based Voltage Regulator</a:t>
            </a:r>
          </a:p>
        </p:txBody>
      </p:sp>
      <p:sp>
        <p:nvSpPr>
          <p:cNvPr id="54276" name="Rectangle 3"/>
          <p:cNvSpPr>
            <a:spLocks noGrp="1" noChangeArrowheads="1"/>
          </p:cNvSpPr>
          <p:nvPr>
            <p:ph sz="half" idx="1"/>
          </p:nvPr>
        </p:nvSpPr>
        <p:spPr>
          <a:xfrm>
            <a:off x="1257300" y="2400300"/>
            <a:ext cx="4343400" cy="2914650"/>
          </a:xfrm>
          <a:solidFill>
            <a:schemeClr val="bg1"/>
          </a:solidFill>
        </p:spPr>
        <p:txBody>
          <a:bodyPr>
            <a:normAutofit fontScale="92500" lnSpcReduction="10000"/>
          </a:bodyPr>
          <a:lstStyle/>
          <a:p>
            <a:pPr eaLnBrk="1" hangingPunct="1"/>
            <a:r>
              <a:rPr lang="en-US" smtClean="0"/>
              <a:t>Consider circuit shown in Figure 4.15.  A </a:t>
            </a:r>
            <a:r>
              <a:rPr lang="en-US" smtClean="0">
                <a:solidFill>
                  <a:srgbClr val="FF0000"/>
                </a:solidFill>
              </a:rPr>
              <a:t>string of three diodes</a:t>
            </a:r>
            <a:r>
              <a:rPr lang="en-US" smtClean="0"/>
              <a:t> is used to provide a constant voltage of 2.1</a:t>
            </a:r>
            <a:r>
              <a:rPr lang="en-US" i="1" smtClean="0">
                <a:solidFill>
                  <a:srgbClr val="FF0000"/>
                </a:solidFill>
              </a:rPr>
              <a:t>V</a:t>
            </a:r>
            <a:r>
              <a:rPr lang="en-US" smtClean="0"/>
              <a:t>.  </a:t>
            </a:r>
          </a:p>
          <a:p>
            <a:pPr lvl="1" eaLnBrk="1" hangingPunct="1"/>
            <a:r>
              <a:rPr lang="en-US" sz="2100" b="1">
                <a:solidFill>
                  <a:srgbClr val="FF0000"/>
                </a:solidFill>
              </a:rPr>
              <a:t>Q:</a:t>
            </a:r>
            <a:r>
              <a:rPr lang="en-US" sz="2100"/>
              <a:t> What is the change in this regulated voltage caused by </a:t>
            </a:r>
            <a:r>
              <a:rPr lang="en-US" sz="2100" b="1">
                <a:solidFill>
                  <a:srgbClr val="FF0000"/>
                </a:solidFill>
              </a:rPr>
              <a:t>(a)</a:t>
            </a:r>
            <a:r>
              <a:rPr lang="en-US" sz="2100"/>
              <a:t> a +/- 10</a:t>
            </a:r>
            <a:r>
              <a:rPr lang="en-US" sz="2100" i="1">
                <a:solidFill>
                  <a:srgbClr val="FF0000"/>
                </a:solidFill>
              </a:rPr>
              <a:t>%</a:t>
            </a:r>
            <a:r>
              <a:rPr lang="en-US" sz="2100"/>
              <a:t> change in supply voltage and </a:t>
            </a:r>
            <a:r>
              <a:rPr lang="en-US" sz="2100" b="1">
                <a:solidFill>
                  <a:srgbClr val="FF0000"/>
                </a:solidFill>
              </a:rPr>
              <a:t>(b)</a:t>
            </a:r>
            <a:r>
              <a:rPr lang="en-US" sz="2100"/>
              <a:t> connection of 1</a:t>
            </a:r>
            <a:r>
              <a:rPr lang="en-US" sz="2100" i="1">
                <a:solidFill>
                  <a:srgbClr val="FF0000"/>
                </a:solidFill>
              </a:rPr>
              <a:t>kOhm</a:t>
            </a:r>
            <a:r>
              <a:rPr lang="en-US" sz="2100"/>
              <a:t> load resistor.</a:t>
            </a:r>
          </a:p>
        </p:txBody>
      </p:sp>
      <p:sp>
        <p:nvSpPr>
          <p:cNvPr id="2" name="Date Placeholder 1"/>
          <p:cNvSpPr>
            <a:spLocks noGrp="1"/>
          </p:cNvSpPr>
          <p:nvPr>
            <p:ph type="dt" sz="half" idx="10"/>
          </p:nvPr>
        </p:nvSpPr>
        <p:spPr/>
        <p:txBody>
          <a:bodyPr/>
          <a:lstStyle/>
          <a:p>
            <a:fld id="{94C4C028-8AB4-4F2B-BBAF-488625A3EBB3}" type="datetime1">
              <a:rPr lang="en-US" smtClean="0"/>
              <a:t>10/28/2017</a:t>
            </a:fld>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63</a:t>
            </a:fld>
            <a:endParaRPr lang="en-US"/>
          </a:p>
        </p:txBody>
      </p:sp>
      <p:pic>
        <p:nvPicPr>
          <p:cNvPr id="54277" name="Picture 4" descr="se04F1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3601" y="2457450"/>
            <a:ext cx="1745456"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8" name="Rectangle 2"/>
          <p:cNvSpPr>
            <a:spLocks noChangeArrowheads="1"/>
          </p:cNvSpPr>
          <p:nvPr/>
        </p:nvSpPr>
        <p:spPr bwMode="auto">
          <a:xfrm>
            <a:off x="5772150" y="4514851"/>
            <a:ext cx="19431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b="1"/>
              <a:t>Figure 4.15: </a:t>
            </a:r>
            <a:r>
              <a:rPr lang="en-US"/>
              <a:t>Circuit for Example 4.6.</a:t>
            </a:r>
          </a:p>
        </p:txBody>
      </p:sp>
    </p:spTree>
    <p:extLst>
      <p:ext uri="{BB962C8B-B14F-4D97-AF65-F5344CB8AC3E}">
        <p14:creationId xmlns:p14="http://schemas.microsoft.com/office/powerpoint/2010/main" val="221407557"/>
      </p:ext>
    </p:extLst>
  </p:cSld>
  <p:clrMapOvr>
    <a:masterClrMapping/>
  </p:clrMapOvr>
  <p:transition>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 4.6:</a:t>
            </a:r>
            <a:br>
              <a:rPr lang="en-US" dirty="0"/>
            </a:br>
            <a:r>
              <a:rPr lang="en-US" dirty="0"/>
              <a:t>Diode-Based Voltage Regulator</a:t>
            </a:r>
          </a:p>
        </p:txBody>
      </p:sp>
      <p:sp>
        <p:nvSpPr>
          <p:cNvPr id="5" name="Date Placeholder 4"/>
          <p:cNvSpPr>
            <a:spLocks noGrp="1"/>
          </p:cNvSpPr>
          <p:nvPr>
            <p:ph type="dt" sz="half" idx="10"/>
          </p:nvPr>
        </p:nvSpPr>
        <p:spPr/>
        <p:txBody>
          <a:bodyPr/>
          <a:lstStyle/>
          <a:p>
            <a:fld id="{E9A0DB38-853B-4A4D-A2D1-28B2EFEBB945}" type="datetime1">
              <a:rPr lang="en-US" smtClean="0"/>
              <a:t>10/28/2017</a:t>
            </a:fld>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64</a:t>
            </a:fld>
            <a:endParaRPr lang="en-US"/>
          </a:p>
        </p:txBody>
      </p:sp>
      <p:pic>
        <p:nvPicPr>
          <p:cNvPr id="296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2420180"/>
            <a:ext cx="5986290"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6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9787" y="3207344"/>
            <a:ext cx="5997515" cy="51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703" name="Picture 7"/>
          <p:cNvPicPr>
            <a:picLocks noChangeAspect="1" noChangeArrowheads="1"/>
          </p:cNvPicPr>
          <p:nvPr/>
        </p:nvPicPr>
        <p:blipFill rotWithShape="1">
          <a:blip r:embed="rId4">
            <a:extLst>
              <a:ext uri="{28A0092B-C50C-407E-A947-70E740481C1C}">
                <a14:useLocalDpi xmlns:a14="http://schemas.microsoft.com/office/drawing/2010/main" val="0"/>
              </a:ext>
            </a:extLst>
          </a:blip>
          <a:srcRect t="30529"/>
          <a:stretch/>
        </p:blipFill>
        <p:spPr bwMode="auto">
          <a:xfrm>
            <a:off x="1280822" y="3709327"/>
            <a:ext cx="5970824" cy="43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1176866" y="4080459"/>
            <a:ext cx="5970823" cy="738664"/>
          </a:xfrm>
          <a:prstGeom prst="rect">
            <a:avLst/>
          </a:prstGeom>
        </p:spPr>
        <p:txBody>
          <a:bodyPr wrap="square">
            <a:spAutoFit/>
          </a:bodyPr>
          <a:lstStyle/>
          <a:p>
            <a:r>
              <a:rPr lang="en-US" sz="1400" dirty="0">
                <a:latin typeface="Times New Roman" panose="02020603050405020304" pitchFamily="18" charset="0"/>
                <a:cs typeface="Times New Roman" panose="02020603050405020304" pitchFamily="18" charset="0"/>
              </a:rPr>
              <a:t>This resistance, along with the resistance </a:t>
            </a:r>
            <a:r>
              <a:rPr lang="en-US" sz="1400" i="1" dirty="0">
                <a:latin typeface="Times New Roman" panose="02020603050405020304" pitchFamily="18" charset="0"/>
                <a:cs typeface="Times New Roman" panose="02020603050405020304" pitchFamily="18" charset="0"/>
              </a:rPr>
              <a:t>R</a:t>
            </a:r>
            <a:r>
              <a:rPr lang="en-US" sz="1400" dirty="0">
                <a:latin typeface="Times New Roman" panose="02020603050405020304" pitchFamily="18" charset="0"/>
                <a:cs typeface="Times New Roman" panose="02020603050405020304" pitchFamily="18" charset="0"/>
              </a:rPr>
              <a:t>, forms a </a:t>
            </a:r>
            <a:r>
              <a:rPr lang="en-US" sz="1400" dirty="0">
                <a:solidFill>
                  <a:srgbClr val="FF0000"/>
                </a:solidFill>
                <a:latin typeface="Times New Roman" panose="02020603050405020304" pitchFamily="18" charset="0"/>
                <a:cs typeface="Times New Roman" panose="02020603050405020304" pitchFamily="18" charset="0"/>
              </a:rPr>
              <a:t>voltage divider </a:t>
            </a:r>
            <a:r>
              <a:rPr lang="en-US" sz="1400" dirty="0">
                <a:latin typeface="Times New Roman" panose="02020603050405020304" pitchFamily="18" charset="0"/>
                <a:cs typeface="Times New Roman" panose="02020603050405020304" pitchFamily="18" charset="0"/>
              </a:rPr>
              <a:t>whose ratio can be used to calculate the change in output voltage due to a ±10% (i.e. ±1V) change in supply voltage. Thus the peak-to-peak change in output voltage will be</a:t>
            </a:r>
          </a:p>
        </p:txBody>
      </p:sp>
      <p:sp>
        <p:nvSpPr>
          <p:cNvPr id="8" name="TextBox 7"/>
          <p:cNvSpPr txBox="1"/>
          <p:nvPr/>
        </p:nvSpPr>
        <p:spPr>
          <a:xfrm>
            <a:off x="1543051" y="3933063"/>
            <a:ext cx="588623" cy="307777"/>
          </a:xfrm>
          <a:prstGeom prst="rect">
            <a:avLst/>
          </a:prstGeom>
          <a:noFill/>
        </p:spPr>
        <p:txBody>
          <a:bodyPr wrap="none" rtlCol="0">
            <a:spAutoFit/>
          </a:bodyPr>
          <a:lstStyle/>
          <a:p>
            <a:r>
              <a:rPr lang="en-US" sz="1400" dirty="0">
                <a:latin typeface="Times New Roman" panose="02020603050405020304" pitchFamily="18" charset="0"/>
                <a:cs typeface="Times New Roman" panose="02020603050405020304" pitchFamily="18" charset="0"/>
              </a:rPr>
              <a:t>Thus,</a:t>
            </a:r>
          </a:p>
        </p:txBody>
      </p:sp>
      <p:pic>
        <p:nvPicPr>
          <p:cNvPr id="29705"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89787" y="4809790"/>
            <a:ext cx="5966460" cy="370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1176866" y="5118589"/>
            <a:ext cx="5997515" cy="738664"/>
          </a:xfrm>
          <a:prstGeom prst="rect">
            <a:avLst/>
          </a:prstGeom>
        </p:spPr>
        <p:txBody>
          <a:bodyPr wrap="square">
            <a:spAutoFit/>
          </a:bodyPr>
          <a:lstStyle/>
          <a:p>
            <a:r>
              <a:rPr lang="en-US" sz="1400" dirty="0">
                <a:latin typeface="Times New Roman" panose="02020603050405020304" pitchFamily="18" charset="0"/>
                <a:cs typeface="Times New Roman" panose="02020603050405020304" pitchFamily="18" charset="0"/>
              </a:rPr>
              <a:t>That is, corresponding to the ±1-V (±10%) change in supply voltage, the output voltage will change by ±9.5 mV or ±0.5%. Since this implies a change of about ±3.2 mV per diode, our use of the </a:t>
            </a:r>
            <a:r>
              <a:rPr lang="en-US" sz="1400" dirty="0" smtClean="0">
                <a:latin typeface="Times New Roman" panose="02020603050405020304" pitchFamily="18" charset="0"/>
                <a:cs typeface="Times New Roman" panose="02020603050405020304" pitchFamily="18" charset="0"/>
              </a:rPr>
              <a:t>small signal </a:t>
            </a:r>
            <a:r>
              <a:rPr lang="en-US" sz="1400" dirty="0">
                <a:latin typeface="Times New Roman" panose="02020603050405020304" pitchFamily="18" charset="0"/>
                <a:cs typeface="Times New Roman" panose="02020603050405020304" pitchFamily="18" charset="0"/>
              </a:rPr>
              <a:t>model is justified.</a:t>
            </a:r>
          </a:p>
        </p:txBody>
      </p:sp>
    </p:spTree>
    <p:extLst>
      <p:ext uri="{BB962C8B-B14F-4D97-AF65-F5344CB8AC3E}">
        <p14:creationId xmlns:p14="http://schemas.microsoft.com/office/powerpoint/2010/main" val="2907673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9698"/>
                                        </p:tgtEl>
                                        <p:attrNameLst>
                                          <p:attrName>style.visibility</p:attrName>
                                        </p:attrNameLst>
                                      </p:cBhvr>
                                      <p:to>
                                        <p:strVal val="visible"/>
                                      </p:to>
                                    </p:set>
                                    <p:animEffect transition="in" filter="fade">
                                      <p:cBhvr>
                                        <p:cTn id="7" dur="1000"/>
                                        <p:tgtEl>
                                          <p:spTgt spid="29698"/>
                                        </p:tgtEl>
                                      </p:cBhvr>
                                    </p:animEffect>
                                    <p:anim calcmode="lin" valueType="num">
                                      <p:cBhvr>
                                        <p:cTn id="8" dur="1000" fill="hold"/>
                                        <p:tgtEl>
                                          <p:spTgt spid="29698"/>
                                        </p:tgtEl>
                                        <p:attrNameLst>
                                          <p:attrName>ppt_x</p:attrName>
                                        </p:attrNameLst>
                                      </p:cBhvr>
                                      <p:tavLst>
                                        <p:tav tm="0">
                                          <p:val>
                                            <p:strVal val="#ppt_x"/>
                                          </p:val>
                                        </p:tav>
                                        <p:tav tm="100000">
                                          <p:val>
                                            <p:strVal val="#ppt_x"/>
                                          </p:val>
                                        </p:tav>
                                      </p:tavLst>
                                    </p:anim>
                                    <p:anim calcmode="lin" valueType="num">
                                      <p:cBhvr>
                                        <p:cTn id="9" dur="1000" fill="hold"/>
                                        <p:tgtEl>
                                          <p:spTgt spid="2969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9699"/>
                                        </p:tgtEl>
                                        <p:attrNameLst>
                                          <p:attrName>style.visibility</p:attrName>
                                        </p:attrNameLst>
                                      </p:cBhvr>
                                      <p:to>
                                        <p:strVal val="visible"/>
                                      </p:to>
                                    </p:set>
                                    <p:animEffect transition="in" filter="fade">
                                      <p:cBhvr>
                                        <p:cTn id="14" dur="1000"/>
                                        <p:tgtEl>
                                          <p:spTgt spid="29699"/>
                                        </p:tgtEl>
                                      </p:cBhvr>
                                    </p:animEffect>
                                    <p:anim calcmode="lin" valueType="num">
                                      <p:cBhvr>
                                        <p:cTn id="15" dur="1000" fill="hold"/>
                                        <p:tgtEl>
                                          <p:spTgt spid="29699"/>
                                        </p:tgtEl>
                                        <p:attrNameLst>
                                          <p:attrName>ppt_x</p:attrName>
                                        </p:attrNameLst>
                                      </p:cBhvr>
                                      <p:tavLst>
                                        <p:tav tm="0">
                                          <p:val>
                                            <p:strVal val="#ppt_x"/>
                                          </p:val>
                                        </p:tav>
                                        <p:tav tm="100000">
                                          <p:val>
                                            <p:strVal val="#ppt_x"/>
                                          </p:val>
                                        </p:tav>
                                      </p:tavLst>
                                    </p:anim>
                                    <p:anim calcmode="lin" valueType="num">
                                      <p:cBhvr>
                                        <p:cTn id="16" dur="1000" fill="hold"/>
                                        <p:tgtEl>
                                          <p:spTgt spid="2969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9703"/>
                                        </p:tgtEl>
                                        <p:attrNameLst>
                                          <p:attrName>style.visibility</p:attrName>
                                        </p:attrNameLst>
                                      </p:cBhvr>
                                      <p:to>
                                        <p:strVal val="visible"/>
                                      </p:to>
                                    </p:set>
                                    <p:animEffect transition="in" filter="fade">
                                      <p:cBhvr>
                                        <p:cTn id="21" dur="1000"/>
                                        <p:tgtEl>
                                          <p:spTgt spid="29703"/>
                                        </p:tgtEl>
                                      </p:cBhvr>
                                    </p:animEffect>
                                    <p:anim calcmode="lin" valueType="num">
                                      <p:cBhvr>
                                        <p:cTn id="22" dur="1000" fill="hold"/>
                                        <p:tgtEl>
                                          <p:spTgt spid="29703"/>
                                        </p:tgtEl>
                                        <p:attrNameLst>
                                          <p:attrName>ppt_x</p:attrName>
                                        </p:attrNameLst>
                                      </p:cBhvr>
                                      <p:tavLst>
                                        <p:tav tm="0">
                                          <p:val>
                                            <p:strVal val="#ppt_x"/>
                                          </p:val>
                                        </p:tav>
                                        <p:tav tm="100000">
                                          <p:val>
                                            <p:strVal val="#ppt_x"/>
                                          </p:val>
                                        </p:tav>
                                      </p:tavLst>
                                    </p:anim>
                                    <p:anim calcmode="lin" valueType="num">
                                      <p:cBhvr>
                                        <p:cTn id="23" dur="1000" fill="hold"/>
                                        <p:tgtEl>
                                          <p:spTgt spid="2970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9705"/>
                                        </p:tgtEl>
                                        <p:attrNameLst>
                                          <p:attrName>style.visibility</p:attrName>
                                        </p:attrNameLst>
                                      </p:cBhvr>
                                      <p:to>
                                        <p:strVal val="visible"/>
                                      </p:to>
                                    </p:set>
                                    <p:animEffect transition="in" filter="fade">
                                      <p:cBhvr>
                                        <p:cTn id="35" dur="1000"/>
                                        <p:tgtEl>
                                          <p:spTgt spid="29705"/>
                                        </p:tgtEl>
                                      </p:cBhvr>
                                    </p:animEffect>
                                    <p:anim calcmode="lin" valueType="num">
                                      <p:cBhvr>
                                        <p:cTn id="36" dur="1000" fill="hold"/>
                                        <p:tgtEl>
                                          <p:spTgt spid="29705"/>
                                        </p:tgtEl>
                                        <p:attrNameLst>
                                          <p:attrName>ppt_x</p:attrName>
                                        </p:attrNameLst>
                                      </p:cBhvr>
                                      <p:tavLst>
                                        <p:tav tm="0">
                                          <p:val>
                                            <p:strVal val="#ppt_x"/>
                                          </p:val>
                                        </p:tav>
                                        <p:tav tm="100000">
                                          <p:val>
                                            <p:strVal val="#ppt_x"/>
                                          </p:val>
                                        </p:tav>
                                      </p:tavLst>
                                    </p:anim>
                                    <p:anim calcmode="lin" valueType="num">
                                      <p:cBhvr>
                                        <p:cTn id="37" dur="1000" fill="hold"/>
                                        <p:tgtEl>
                                          <p:spTgt spid="29705"/>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1000"/>
                                        <p:tgtEl>
                                          <p:spTgt spid="9"/>
                                        </p:tgtEl>
                                      </p:cBhvr>
                                    </p:animEffect>
                                    <p:anim calcmode="lin" valueType="num">
                                      <p:cBhvr>
                                        <p:cTn id="43" dur="1000" fill="hold"/>
                                        <p:tgtEl>
                                          <p:spTgt spid="9"/>
                                        </p:tgtEl>
                                        <p:attrNameLst>
                                          <p:attrName>ppt_x</p:attrName>
                                        </p:attrNameLst>
                                      </p:cBhvr>
                                      <p:tavLst>
                                        <p:tav tm="0">
                                          <p:val>
                                            <p:strVal val="#ppt_x"/>
                                          </p:val>
                                        </p:tav>
                                        <p:tav tm="100000">
                                          <p:val>
                                            <p:strVal val="#ppt_x"/>
                                          </p:val>
                                        </p:tav>
                                      </p:tavLst>
                                    </p:anim>
                                    <p:anim calcmode="lin" valueType="num">
                                      <p:cBhvr>
                                        <p:cTn id="4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 4.6:</a:t>
            </a:r>
            <a:br>
              <a:rPr lang="en-US" dirty="0"/>
            </a:br>
            <a:r>
              <a:rPr lang="en-US" dirty="0"/>
              <a:t>Diode-Based Voltage Regulator</a:t>
            </a:r>
          </a:p>
        </p:txBody>
      </p:sp>
      <p:sp>
        <p:nvSpPr>
          <p:cNvPr id="5" name="Date Placeholder 4"/>
          <p:cNvSpPr>
            <a:spLocks noGrp="1"/>
          </p:cNvSpPr>
          <p:nvPr>
            <p:ph type="dt" sz="half" idx="10"/>
          </p:nvPr>
        </p:nvSpPr>
        <p:spPr/>
        <p:txBody>
          <a:bodyPr/>
          <a:lstStyle/>
          <a:p>
            <a:fld id="{E9A0DB38-853B-4A4D-A2D1-28B2EFEBB945}" type="datetime1">
              <a:rPr lang="en-US" smtClean="0"/>
              <a:t>10/28/2017</a:t>
            </a:fld>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65</a:t>
            </a:fld>
            <a:endParaRPr lang="en-US"/>
          </a:p>
        </p:txBody>
      </p:sp>
      <p:sp>
        <p:nvSpPr>
          <p:cNvPr id="7" name="Rectangle 6"/>
          <p:cNvSpPr/>
          <p:nvPr/>
        </p:nvSpPr>
        <p:spPr>
          <a:xfrm>
            <a:off x="1219200" y="2532740"/>
            <a:ext cx="6057900" cy="738664"/>
          </a:xfrm>
          <a:prstGeom prst="rect">
            <a:avLst/>
          </a:prstGeom>
        </p:spPr>
        <p:txBody>
          <a:bodyPr wrap="square">
            <a:spAutoFit/>
          </a:bodyPr>
          <a:lstStyle/>
          <a:p>
            <a:pPr algn="just"/>
            <a:r>
              <a:rPr lang="en-US" sz="1400" dirty="0">
                <a:latin typeface="Times New Roman" panose="02020603050405020304" pitchFamily="18" charset="0"/>
                <a:cs typeface="Times New Roman" panose="02020603050405020304" pitchFamily="18" charset="0"/>
              </a:rPr>
              <a:t>When a load resistance of 1 </a:t>
            </a:r>
            <a:r>
              <a:rPr lang="en-US" sz="1400" dirty="0" err="1">
                <a:latin typeface="Times New Roman" panose="02020603050405020304" pitchFamily="18" charset="0"/>
                <a:cs typeface="Times New Roman" panose="02020603050405020304" pitchFamily="18" charset="0"/>
              </a:rPr>
              <a:t>kΩ</a:t>
            </a:r>
            <a:r>
              <a:rPr lang="en-US" sz="1400" dirty="0">
                <a:latin typeface="Times New Roman" panose="02020603050405020304" pitchFamily="18" charset="0"/>
                <a:cs typeface="Times New Roman" panose="02020603050405020304" pitchFamily="18" charset="0"/>
              </a:rPr>
              <a:t> is connected across the diode string, it draws a current of approximately 2.1 mA. Thus the current in the diodes decreases by 2.1 mA, resulting in a decrease in voltage across the diode string given by</a:t>
            </a:r>
          </a:p>
        </p:txBody>
      </p:sp>
      <p:pic>
        <p:nvPicPr>
          <p:cNvPr id="307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3223934"/>
            <a:ext cx="6035040" cy="307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8" name="Rectangle 7"/>
              <p:cNvSpPr/>
              <p:nvPr/>
            </p:nvSpPr>
            <p:spPr>
              <a:xfrm>
                <a:off x="1219200" y="3572470"/>
                <a:ext cx="6035040" cy="1169551"/>
              </a:xfrm>
              <a:prstGeom prst="rect">
                <a:avLst/>
              </a:prstGeom>
            </p:spPr>
            <p:txBody>
              <a:bodyPr wrap="square">
                <a:spAutoFit/>
              </a:bodyPr>
              <a:lstStyle/>
              <a:p>
                <a:pPr algn="just"/>
                <a:r>
                  <a:rPr lang="en-US" sz="1400" dirty="0">
                    <a:latin typeface="Times New Roman" panose="02020603050405020304" pitchFamily="18" charset="0"/>
                    <a:cs typeface="Times New Roman" panose="02020603050405020304" pitchFamily="18" charset="0"/>
                  </a:rPr>
                  <a:t>Since this implies that the voltage across each diode decreases by about 6.7 mV, our use of the small-signal model is not entirely justified. Nevertheless, a detailed calculation of the voltage change using the exponential model results in </a:t>
                </a:r>
                <a14:m>
                  <m:oMath xmlns:m="http://schemas.openxmlformats.org/officeDocument/2006/math">
                    <m:r>
                      <a:rPr lang="en-US" sz="1400" i="1">
                        <a:latin typeface="Cambria Math"/>
                        <a:ea typeface="Cambria Math"/>
                      </a:rPr>
                      <m:t>∆</m:t>
                    </m:r>
                    <m:sSub>
                      <m:sSubPr>
                        <m:ctrlPr>
                          <a:rPr lang="en-US" sz="1400" i="1">
                            <a:latin typeface="Cambria Math" panose="02040503050406030204" pitchFamily="18" charset="0"/>
                            <a:ea typeface="Cambria Math"/>
                          </a:rPr>
                        </m:ctrlPr>
                      </m:sSubPr>
                      <m:e>
                        <m:r>
                          <a:rPr lang="en-US" sz="1400" i="1">
                            <a:latin typeface="Cambria Math"/>
                            <a:ea typeface="Cambria Math"/>
                          </a:rPr>
                          <m:t>𝑣</m:t>
                        </m:r>
                      </m:e>
                      <m:sub>
                        <m:r>
                          <a:rPr lang="en-US" sz="1400" i="1">
                            <a:latin typeface="Cambria Math"/>
                            <a:ea typeface="Cambria Math"/>
                          </a:rPr>
                          <m:t>𝑜</m:t>
                        </m:r>
                      </m:sub>
                    </m:sSub>
                    <m:r>
                      <a:rPr lang="en-US" sz="1400" i="1">
                        <a:latin typeface="Cambria Math"/>
                        <a:ea typeface="Cambria Math"/>
                      </a:rPr>
                      <m:t>=−</m:t>
                    </m:r>
                    <m:r>
                      <a:rPr lang="en-US" sz="1400" i="1">
                        <a:latin typeface="Cambria Math"/>
                        <a:ea typeface="Cambria Math"/>
                      </a:rPr>
                      <m:t>23</m:t>
                    </m:r>
                    <m:r>
                      <a:rPr lang="en-US" sz="1400" i="1">
                        <a:latin typeface="Cambria Math"/>
                        <a:ea typeface="Cambria Math"/>
                      </a:rPr>
                      <m:t> </m:t>
                    </m:r>
                    <m:r>
                      <m:rPr>
                        <m:sty m:val="p"/>
                      </m:rPr>
                      <a:rPr lang="en-US" sz="1400">
                        <a:latin typeface="Cambria Math"/>
                        <a:ea typeface="Cambria Math"/>
                      </a:rPr>
                      <m:t>mV</m:t>
                    </m:r>
                  </m:oMath>
                </a14:m>
                <a:r>
                  <a:rPr lang="en-US" sz="1400" dirty="0">
                    <a:latin typeface="Times New Roman" panose="02020603050405020304" pitchFamily="18" charset="0"/>
                    <a:cs typeface="Times New Roman" panose="02020603050405020304" pitchFamily="18" charset="0"/>
                  </a:rPr>
                  <a:t>, which is not too different from the approximate value obtained using the incremental model.</a:t>
                </a:r>
              </a:p>
            </p:txBody>
          </p:sp>
        </mc:Choice>
        <mc:Fallback xmlns="">
          <p:sp>
            <p:nvSpPr>
              <p:cNvPr id="8" name="Rectangle 7"/>
              <p:cNvSpPr>
                <a:spLocks noRot="1" noChangeAspect="1" noMove="1" noResize="1" noEditPoints="1" noAdjustHandles="1" noChangeArrowheads="1" noChangeShapeType="1" noTextEdit="1"/>
              </p:cNvSpPr>
              <p:nvPr/>
            </p:nvSpPr>
            <p:spPr>
              <a:xfrm>
                <a:off x="1219200" y="3572470"/>
                <a:ext cx="6035040" cy="1169551"/>
              </a:xfrm>
              <a:prstGeom prst="rect">
                <a:avLst/>
              </a:prstGeom>
              <a:blipFill rotWithShape="0">
                <a:blip r:embed="rId3"/>
                <a:stretch>
                  <a:fillRect l="-303" t="-1042" r="-303" b="-4688"/>
                </a:stretch>
              </a:blipFill>
            </p:spPr>
            <p:txBody>
              <a:bodyPr/>
              <a:lstStyle/>
              <a:p>
                <a:r>
                  <a:rPr lang="en-US">
                    <a:noFill/>
                  </a:rPr>
                  <a:t> </a:t>
                </a:r>
              </a:p>
            </p:txBody>
          </p:sp>
        </mc:Fallback>
      </mc:AlternateContent>
    </p:spTree>
    <p:extLst>
      <p:ext uri="{BB962C8B-B14F-4D97-AF65-F5344CB8AC3E}">
        <p14:creationId xmlns:p14="http://schemas.microsoft.com/office/powerpoint/2010/main" val="446310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0722"/>
                                        </p:tgtEl>
                                        <p:attrNameLst>
                                          <p:attrName>style.visibility</p:attrName>
                                        </p:attrNameLst>
                                      </p:cBhvr>
                                      <p:to>
                                        <p:strVal val="visible"/>
                                      </p:to>
                                    </p:set>
                                    <p:animEffect transition="in" filter="fade">
                                      <p:cBhvr>
                                        <p:cTn id="14" dur="1000"/>
                                        <p:tgtEl>
                                          <p:spTgt spid="30722"/>
                                        </p:tgtEl>
                                      </p:cBhvr>
                                    </p:animEffect>
                                    <p:anim calcmode="lin" valueType="num">
                                      <p:cBhvr>
                                        <p:cTn id="15" dur="1000" fill="hold"/>
                                        <p:tgtEl>
                                          <p:spTgt spid="30722"/>
                                        </p:tgtEl>
                                        <p:attrNameLst>
                                          <p:attrName>ppt_x</p:attrName>
                                        </p:attrNameLst>
                                      </p:cBhvr>
                                      <p:tavLst>
                                        <p:tav tm="0">
                                          <p:val>
                                            <p:strVal val="#ppt_x"/>
                                          </p:val>
                                        </p:tav>
                                        <p:tav tm="100000">
                                          <p:val>
                                            <p:strVal val="#ppt_x"/>
                                          </p:val>
                                        </p:tav>
                                      </p:tavLst>
                                    </p:anim>
                                    <p:anim calcmode="lin" valueType="num">
                                      <p:cBhvr>
                                        <p:cTn id="16" dur="1000" fill="hold"/>
                                        <p:tgtEl>
                                          <p:spTgt spid="3072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4.14</a:t>
            </a:r>
            <a:endParaRPr lang="en-US" dirty="0"/>
          </a:p>
        </p:txBody>
      </p:sp>
      <p:sp>
        <p:nvSpPr>
          <p:cNvPr id="5" name="Date Placeholder 4"/>
          <p:cNvSpPr>
            <a:spLocks noGrp="1"/>
          </p:cNvSpPr>
          <p:nvPr>
            <p:ph type="dt" sz="half" idx="10"/>
          </p:nvPr>
        </p:nvSpPr>
        <p:spPr/>
        <p:txBody>
          <a:bodyPr/>
          <a:lstStyle/>
          <a:p>
            <a:fld id="{E9A0DB38-853B-4A4D-A2D1-28B2EFEBB945}" type="datetime1">
              <a:rPr lang="en-US" smtClean="0"/>
              <a:t>10/28/2017</a:t>
            </a:fld>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66</a:t>
            </a:fld>
            <a:endParaRPr lang="en-US"/>
          </a:p>
        </p:txBody>
      </p:sp>
      <p:sp>
        <p:nvSpPr>
          <p:cNvPr id="7" name="Rectangle 6"/>
          <p:cNvSpPr/>
          <p:nvPr/>
        </p:nvSpPr>
        <p:spPr>
          <a:xfrm>
            <a:off x="1176866" y="2491831"/>
            <a:ext cx="6115050" cy="954107"/>
          </a:xfrm>
          <a:prstGeom prst="rect">
            <a:avLst/>
          </a:prstGeom>
        </p:spPr>
        <p:txBody>
          <a:bodyPr wrap="square">
            <a:spAutoFit/>
          </a:bodyPr>
          <a:lstStyle/>
          <a:p>
            <a:r>
              <a:rPr lang="en-US" sz="1400" dirty="0">
                <a:latin typeface="Times New Roman" panose="02020603050405020304" pitchFamily="18" charset="0"/>
                <a:cs typeface="Times New Roman" panose="02020603050405020304" pitchFamily="18" charset="0"/>
              </a:rPr>
              <a:t>Consider a diode biased at 1 mA. Find the change in current as a result of changing the voltage by (a) −10 mV, (b) −5 mV, (c) +5 mV, and (d) +10 mV. In each case, do the calculations (i) using the small-signal model and (ii) using the exponential model.</a:t>
            </a:r>
          </a:p>
        </p:txBody>
      </p:sp>
      <mc:AlternateContent xmlns:mc="http://schemas.openxmlformats.org/markup-compatibility/2006" xmlns:a14="http://schemas.microsoft.com/office/drawing/2010/main">
        <mc:Choice Requires="a14">
          <p:sp>
            <p:nvSpPr>
              <p:cNvPr id="8" name="TextBox 7"/>
              <p:cNvSpPr txBox="1"/>
              <p:nvPr/>
            </p:nvSpPr>
            <p:spPr>
              <a:xfrm>
                <a:off x="1197539" y="3533401"/>
                <a:ext cx="3650358" cy="2638799"/>
              </a:xfrm>
              <a:prstGeom prst="rect">
                <a:avLst/>
              </a:prstGeom>
              <a:noFill/>
            </p:spPr>
            <p:txBody>
              <a:bodyPr wrap="none" rtlCol="0">
                <a:spAutoFit/>
              </a:bodyPr>
              <a:lstStyle/>
              <a:p>
                <a:r>
                  <a:rPr lang="en-US" sz="1400" dirty="0">
                    <a:latin typeface="Times New Roman" panose="02020603050405020304" pitchFamily="18" charset="0"/>
                    <a:cs typeface="Times New Roman" panose="02020603050405020304" pitchFamily="18" charset="0"/>
                  </a:rPr>
                  <a:t>Solution:</a:t>
                </a:r>
              </a:p>
              <a:p>
                <a:r>
                  <a:rPr lang="en-US" sz="1400" dirty="0">
                    <a:latin typeface="Times New Roman" panose="02020603050405020304" pitchFamily="18" charset="0"/>
                    <a:cs typeface="Times New Roman" panose="02020603050405020304" pitchFamily="18" charset="0"/>
                  </a:rPr>
                  <a:t>For small signal model, </a:t>
                </a:r>
              </a:p>
              <a:p>
                <a:pPr/>
                <a14:m>
                  <m:oMathPara xmlns:m="http://schemas.openxmlformats.org/officeDocument/2006/math">
                    <m:oMathParaPr>
                      <m:jc m:val="centerGroup"/>
                    </m:oMathParaPr>
                    <m:oMath xmlns:m="http://schemas.openxmlformats.org/officeDocument/2006/math">
                      <m:sSub>
                        <m:sSubPr>
                          <m:ctrlPr>
                            <a:rPr lang="en-US" sz="1400" i="1">
                              <a:latin typeface="Cambria Math" panose="02040503050406030204" pitchFamily="18" charset="0"/>
                            </a:rPr>
                          </m:ctrlPr>
                        </m:sSubPr>
                        <m:e>
                          <m:r>
                            <a:rPr lang="en-US" sz="1400" i="1">
                              <a:latin typeface="Cambria Math"/>
                            </a:rPr>
                            <m:t>𝑖</m:t>
                          </m:r>
                        </m:e>
                        <m:sub>
                          <m:r>
                            <a:rPr lang="en-US" sz="1400" i="1">
                              <a:latin typeface="Cambria Math"/>
                            </a:rPr>
                            <m:t>𝐷</m:t>
                          </m:r>
                        </m:sub>
                      </m:sSub>
                      <m:r>
                        <a:rPr lang="en-US" sz="1400" i="1">
                          <a:latin typeface="Cambria Math"/>
                        </a:rPr>
                        <m:t>=</m:t>
                      </m:r>
                      <m:sSub>
                        <m:sSubPr>
                          <m:ctrlPr>
                            <a:rPr lang="en-US" sz="1400" i="1">
                              <a:latin typeface="Cambria Math" panose="02040503050406030204" pitchFamily="18" charset="0"/>
                            </a:rPr>
                          </m:ctrlPr>
                        </m:sSubPr>
                        <m:e>
                          <m:r>
                            <a:rPr lang="en-US" sz="1400" i="1">
                              <a:latin typeface="Cambria Math"/>
                            </a:rPr>
                            <m:t>𝐼</m:t>
                          </m:r>
                        </m:e>
                        <m:sub>
                          <m:r>
                            <a:rPr lang="en-US" sz="1400" i="1">
                              <a:latin typeface="Cambria Math"/>
                            </a:rPr>
                            <m:t>𝐷</m:t>
                          </m:r>
                        </m:sub>
                      </m:sSub>
                      <m:r>
                        <a:rPr lang="en-US" sz="1400" i="1">
                          <a:latin typeface="Cambria Math"/>
                        </a:rPr>
                        <m:t>+</m:t>
                      </m:r>
                      <m:f>
                        <m:fPr>
                          <m:ctrlPr>
                            <a:rPr lang="en-US" sz="1400" i="1">
                              <a:latin typeface="Cambria Math" panose="02040503050406030204" pitchFamily="18" charset="0"/>
                            </a:rPr>
                          </m:ctrlPr>
                        </m:fPr>
                        <m:num>
                          <m:sSub>
                            <m:sSubPr>
                              <m:ctrlPr>
                                <a:rPr lang="en-US" sz="1400" i="1">
                                  <a:latin typeface="Cambria Math" panose="02040503050406030204" pitchFamily="18" charset="0"/>
                                </a:rPr>
                              </m:ctrlPr>
                            </m:sSubPr>
                            <m:e>
                              <m:r>
                                <a:rPr lang="en-US" sz="1400" i="1">
                                  <a:latin typeface="Cambria Math"/>
                                </a:rPr>
                                <m:t>𝐼</m:t>
                              </m:r>
                            </m:e>
                            <m:sub>
                              <m:r>
                                <a:rPr lang="en-US" sz="1400" i="1">
                                  <a:latin typeface="Cambria Math"/>
                                </a:rPr>
                                <m:t>𝐷</m:t>
                              </m:r>
                            </m:sub>
                          </m:sSub>
                        </m:num>
                        <m:den>
                          <m:sSub>
                            <m:sSubPr>
                              <m:ctrlPr>
                                <a:rPr lang="en-US" sz="1400" i="1">
                                  <a:latin typeface="Cambria Math" panose="02040503050406030204" pitchFamily="18" charset="0"/>
                                </a:rPr>
                              </m:ctrlPr>
                            </m:sSubPr>
                            <m:e>
                              <m:r>
                                <a:rPr lang="en-US" sz="1400" i="1">
                                  <a:latin typeface="Cambria Math"/>
                                </a:rPr>
                                <m:t>𝑉</m:t>
                              </m:r>
                            </m:e>
                            <m:sub>
                              <m:r>
                                <a:rPr lang="en-US" sz="1400" i="1">
                                  <a:latin typeface="Cambria Math"/>
                                </a:rPr>
                                <m:t>𝑇</m:t>
                              </m:r>
                            </m:sub>
                          </m:sSub>
                        </m:den>
                      </m:f>
                      <m:sSub>
                        <m:sSubPr>
                          <m:ctrlPr>
                            <a:rPr lang="en-US" sz="1400" i="1">
                              <a:latin typeface="Cambria Math" panose="02040503050406030204" pitchFamily="18" charset="0"/>
                            </a:rPr>
                          </m:ctrlPr>
                        </m:sSubPr>
                        <m:e>
                          <m:r>
                            <a:rPr lang="en-US" sz="1400" i="1">
                              <a:latin typeface="Cambria Math"/>
                            </a:rPr>
                            <m:t>𝑣</m:t>
                          </m:r>
                        </m:e>
                        <m:sub>
                          <m:r>
                            <a:rPr lang="en-US" sz="1400" i="1">
                              <a:latin typeface="Cambria Math"/>
                            </a:rPr>
                            <m:t>𝑑</m:t>
                          </m:r>
                        </m:sub>
                      </m:sSub>
                      <m:r>
                        <a:rPr lang="en-US" sz="1400" i="1">
                          <a:latin typeface="Cambria Math"/>
                        </a:rPr>
                        <m:t>   </m:t>
                      </m:r>
                      <m:r>
                        <a:rPr lang="en-US" sz="1400" i="1">
                          <a:latin typeface="Cambria Math"/>
                          <a:ea typeface="Cambria Math"/>
                        </a:rPr>
                        <m:t>⇒   ∆</m:t>
                      </m:r>
                      <m:sSub>
                        <m:sSubPr>
                          <m:ctrlPr>
                            <a:rPr lang="en-US" sz="1400" i="1">
                              <a:latin typeface="Cambria Math" panose="02040503050406030204" pitchFamily="18" charset="0"/>
                            </a:rPr>
                          </m:ctrlPr>
                        </m:sSubPr>
                        <m:e>
                          <m:r>
                            <a:rPr lang="en-US" sz="1400" i="1">
                              <a:latin typeface="Cambria Math"/>
                            </a:rPr>
                            <m:t>𝑖</m:t>
                          </m:r>
                        </m:e>
                        <m:sub>
                          <m:r>
                            <a:rPr lang="en-US" sz="1400" i="1">
                              <a:latin typeface="Cambria Math"/>
                            </a:rPr>
                            <m:t>𝐷</m:t>
                          </m:r>
                        </m:sub>
                      </m:sSub>
                      <m:r>
                        <a:rPr lang="en-US" sz="1400" i="1">
                          <a:latin typeface="Cambria Math"/>
                        </a:rPr>
                        <m:t>=</m:t>
                      </m:r>
                      <m:f>
                        <m:fPr>
                          <m:ctrlPr>
                            <a:rPr lang="en-US" sz="1400" i="1">
                              <a:latin typeface="Cambria Math" panose="02040503050406030204" pitchFamily="18" charset="0"/>
                            </a:rPr>
                          </m:ctrlPr>
                        </m:fPr>
                        <m:num>
                          <m:sSub>
                            <m:sSubPr>
                              <m:ctrlPr>
                                <a:rPr lang="en-US" sz="1400" i="1">
                                  <a:latin typeface="Cambria Math" panose="02040503050406030204" pitchFamily="18" charset="0"/>
                                </a:rPr>
                              </m:ctrlPr>
                            </m:sSubPr>
                            <m:e>
                              <m:r>
                                <a:rPr lang="en-US" sz="1400" i="1">
                                  <a:latin typeface="Cambria Math"/>
                                </a:rPr>
                                <m:t>𝐼</m:t>
                              </m:r>
                            </m:e>
                            <m:sub>
                              <m:r>
                                <a:rPr lang="en-US" sz="1400" i="1">
                                  <a:latin typeface="Cambria Math"/>
                                </a:rPr>
                                <m:t>𝐷</m:t>
                              </m:r>
                            </m:sub>
                          </m:sSub>
                        </m:num>
                        <m:den>
                          <m:sSub>
                            <m:sSubPr>
                              <m:ctrlPr>
                                <a:rPr lang="en-US" sz="1400" i="1">
                                  <a:latin typeface="Cambria Math" panose="02040503050406030204" pitchFamily="18" charset="0"/>
                                </a:rPr>
                              </m:ctrlPr>
                            </m:sSubPr>
                            <m:e>
                              <m:r>
                                <a:rPr lang="en-US" sz="1400" i="1">
                                  <a:latin typeface="Cambria Math"/>
                                </a:rPr>
                                <m:t>𝑉</m:t>
                              </m:r>
                            </m:e>
                            <m:sub>
                              <m:r>
                                <a:rPr lang="en-US" sz="1400" i="1">
                                  <a:latin typeface="Cambria Math"/>
                                </a:rPr>
                                <m:t>𝑇</m:t>
                              </m:r>
                            </m:sub>
                          </m:sSub>
                        </m:den>
                      </m:f>
                      <m:sSub>
                        <m:sSubPr>
                          <m:ctrlPr>
                            <a:rPr lang="en-US" sz="1400" i="1">
                              <a:latin typeface="Cambria Math" panose="02040503050406030204" pitchFamily="18" charset="0"/>
                            </a:rPr>
                          </m:ctrlPr>
                        </m:sSubPr>
                        <m:e>
                          <m:r>
                            <a:rPr lang="en-US" sz="1400" i="1">
                              <a:latin typeface="Cambria Math"/>
                              <a:ea typeface="Cambria Math"/>
                            </a:rPr>
                            <m:t>∆</m:t>
                          </m:r>
                          <m:r>
                            <a:rPr lang="en-US" sz="1400" i="1">
                              <a:latin typeface="Cambria Math"/>
                            </a:rPr>
                            <m:t>𝑣</m:t>
                          </m:r>
                        </m:e>
                        <m:sub>
                          <m:r>
                            <a:rPr lang="en-US" sz="1400" i="1">
                              <a:latin typeface="Cambria Math"/>
                            </a:rPr>
                            <m:t>𝑑</m:t>
                          </m:r>
                        </m:sub>
                      </m:sSub>
                      <m:r>
                        <a:rPr lang="en-US" sz="1400" i="1">
                          <a:latin typeface="Cambria Math"/>
                        </a:rPr>
                        <m:t>            (</m:t>
                      </m:r>
                      <m:r>
                        <a:rPr lang="en-US" sz="1400" i="1">
                          <a:latin typeface="Cambria Math"/>
                        </a:rPr>
                        <m:t>1</m:t>
                      </m:r>
                      <m:r>
                        <a:rPr lang="en-US" sz="1400" i="1">
                          <a:latin typeface="Cambria Math"/>
                        </a:rPr>
                        <m:t>)</m:t>
                      </m:r>
                    </m:oMath>
                  </m:oMathPara>
                </a14:m>
                <a:endParaRPr lang="en-US"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For exponential model,</a:t>
                </a:r>
              </a:p>
              <a:p>
                <a:pPr/>
                <a14:m>
                  <m:oMathPara xmlns:m="http://schemas.openxmlformats.org/officeDocument/2006/math">
                    <m:oMathParaPr>
                      <m:jc m:val="centerGroup"/>
                    </m:oMathParaPr>
                    <m:oMath xmlns:m="http://schemas.openxmlformats.org/officeDocument/2006/math">
                      <m:sSub>
                        <m:sSubPr>
                          <m:ctrlPr>
                            <a:rPr lang="en-US" sz="1400" i="1">
                              <a:latin typeface="Cambria Math" panose="02040503050406030204" pitchFamily="18" charset="0"/>
                            </a:rPr>
                          </m:ctrlPr>
                        </m:sSubPr>
                        <m:e>
                          <m:r>
                            <a:rPr lang="en-US" sz="1400" i="1">
                              <a:latin typeface="Cambria Math"/>
                            </a:rPr>
                            <m:t>𝑖</m:t>
                          </m:r>
                        </m:e>
                        <m:sub>
                          <m:r>
                            <a:rPr lang="en-US" sz="1400" i="1">
                              <a:latin typeface="Cambria Math"/>
                            </a:rPr>
                            <m:t>𝐷</m:t>
                          </m:r>
                        </m:sub>
                      </m:sSub>
                      <m:r>
                        <a:rPr lang="en-US" sz="1400" i="1">
                          <a:latin typeface="Cambria Math"/>
                        </a:rPr>
                        <m:t>=</m:t>
                      </m:r>
                      <m:sSub>
                        <m:sSubPr>
                          <m:ctrlPr>
                            <a:rPr lang="en-US" sz="1400" i="1">
                              <a:latin typeface="Cambria Math" panose="02040503050406030204" pitchFamily="18" charset="0"/>
                            </a:rPr>
                          </m:ctrlPr>
                        </m:sSubPr>
                        <m:e>
                          <m:r>
                            <a:rPr lang="en-US" sz="1400" i="1">
                              <a:latin typeface="Cambria Math"/>
                            </a:rPr>
                            <m:t>𝐼</m:t>
                          </m:r>
                        </m:e>
                        <m:sub>
                          <m:r>
                            <a:rPr lang="en-US" sz="1400" i="1">
                              <a:latin typeface="Cambria Math"/>
                            </a:rPr>
                            <m:t>𝑆</m:t>
                          </m:r>
                        </m:sub>
                      </m:sSub>
                      <m:sSup>
                        <m:sSupPr>
                          <m:ctrlPr>
                            <a:rPr lang="en-US" sz="1400" i="1">
                              <a:latin typeface="Cambria Math" panose="02040503050406030204" pitchFamily="18" charset="0"/>
                            </a:rPr>
                          </m:ctrlPr>
                        </m:sSupPr>
                        <m:e>
                          <m:r>
                            <a:rPr lang="en-US" sz="1400" i="1">
                              <a:latin typeface="Cambria Math"/>
                            </a:rPr>
                            <m:t>𝑒</m:t>
                          </m:r>
                        </m:e>
                        <m:sup>
                          <m:f>
                            <m:fPr>
                              <m:ctrlPr>
                                <a:rPr lang="en-US" sz="1400" i="1">
                                  <a:latin typeface="Cambria Math" panose="02040503050406030204" pitchFamily="18" charset="0"/>
                                </a:rPr>
                              </m:ctrlPr>
                            </m:fPr>
                            <m:num>
                              <m:r>
                                <a:rPr lang="en-US" sz="1400" i="1">
                                  <a:latin typeface="Cambria Math"/>
                                </a:rPr>
                                <m:t>𝑣</m:t>
                              </m:r>
                            </m:num>
                            <m:den>
                              <m:sSub>
                                <m:sSubPr>
                                  <m:ctrlPr>
                                    <a:rPr lang="en-US" sz="1400" i="1">
                                      <a:latin typeface="Cambria Math" panose="02040503050406030204" pitchFamily="18" charset="0"/>
                                    </a:rPr>
                                  </m:ctrlPr>
                                </m:sSubPr>
                                <m:e>
                                  <m:r>
                                    <a:rPr lang="en-US" sz="1400" i="1">
                                      <a:latin typeface="Cambria Math"/>
                                    </a:rPr>
                                    <m:t>𝑉</m:t>
                                  </m:r>
                                </m:e>
                                <m:sub>
                                  <m:r>
                                    <a:rPr lang="en-US" sz="1400" i="1">
                                      <a:latin typeface="Cambria Math"/>
                                    </a:rPr>
                                    <m:t>𝑇</m:t>
                                  </m:r>
                                </m:sub>
                              </m:sSub>
                            </m:den>
                          </m:f>
                        </m:sup>
                      </m:sSup>
                    </m:oMath>
                  </m:oMathPara>
                </a14:m>
                <a:endParaRPr lang="en-US" sz="1400" dirty="0">
                  <a:latin typeface="Times New Roman" panose="020206030504050203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f>
                        <m:fPr>
                          <m:ctrlPr>
                            <a:rPr lang="en-US" sz="1400" i="1">
                              <a:latin typeface="Cambria Math" panose="02040503050406030204" pitchFamily="18" charset="0"/>
                            </a:rPr>
                          </m:ctrlPr>
                        </m:fPr>
                        <m:num>
                          <m:sSub>
                            <m:sSubPr>
                              <m:ctrlPr>
                                <a:rPr lang="en-US" sz="1400" i="1">
                                  <a:latin typeface="Cambria Math" panose="02040503050406030204" pitchFamily="18" charset="0"/>
                                </a:rPr>
                              </m:ctrlPr>
                            </m:sSubPr>
                            <m:e>
                              <m:r>
                                <a:rPr lang="en-US" sz="1400" i="1">
                                  <a:latin typeface="Cambria Math"/>
                                </a:rPr>
                                <m:t>𝑖</m:t>
                              </m:r>
                            </m:e>
                            <m:sub>
                              <m:r>
                                <a:rPr lang="en-US" sz="1400" i="1">
                                  <a:latin typeface="Cambria Math"/>
                                </a:rPr>
                                <m:t>𝐷</m:t>
                              </m:r>
                              <m:r>
                                <a:rPr lang="en-US" sz="1400" i="1">
                                  <a:latin typeface="Cambria Math"/>
                                </a:rPr>
                                <m:t>2</m:t>
                              </m:r>
                            </m:sub>
                          </m:sSub>
                        </m:num>
                        <m:den>
                          <m:sSub>
                            <m:sSubPr>
                              <m:ctrlPr>
                                <a:rPr lang="en-US" sz="1400" i="1">
                                  <a:latin typeface="Cambria Math" panose="02040503050406030204" pitchFamily="18" charset="0"/>
                                </a:rPr>
                              </m:ctrlPr>
                            </m:sSubPr>
                            <m:e>
                              <m:r>
                                <a:rPr lang="en-US" sz="1400" i="1">
                                  <a:latin typeface="Cambria Math"/>
                                </a:rPr>
                                <m:t>𝑖</m:t>
                              </m:r>
                            </m:e>
                            <m:sub>
                              <m:r>
                                <a:rPr lang="en-US" sz="1400" i="1">
                                  <a:latin typeface="Cambria Math"/>
                                </a:rPr>
                                <m:t>𝐷</m:t>
                              </m:r>
                              <m:r>
                                <a:rPr lang="en-US" sz="1400" i="1">
                                  <a:latin typeface="Cambria Math"/>
                                </a:rPr>
                                <m:t>1</m:t>
                              </m:r>
                            </m:sub>
                          </m:sSub>
                        </m:den>
                      </m:f>
                      <m:r>
                        <a:rPr lang="en-US" sz="1400" i="1">
                          <a:latin typeface="Cambria Math"/>
                        </a:rPr>
                        <m:t>=</m:t>
                      </m:r>
                      <m:sSup>
                        <m:sSupPr>
                          <m:ctrlPr>
                            <a:rPr lang="en-US" sz="1400" i="1">
                              <a:latin typeface="Cambria Math" panose="02040503050406030204" pitchFamily="18" charset="0"/>
                            </a:rPr>
                          </m:ctrlPr>
                        </m:sSupPr>
                        <m:e>
                          <m:r>
                            <a:rPr lang="en-US" sz="1400" i="1">
                              <a:latin typeface="Cambria Math"/>
                            </a:rPr>
                            <m:t>𝑒</m:t>
                          </m:r>
                        </m:e>
                        <m:sup>
                          <m:f>
                            <m:fPr>
                              <m:ctrlPr>
                                <a:rPr lang="en-US" sz="1400" i="1">
                                  <a:latin typeface="Cambria Math" panose="02040503050406030204" pitchFamily="18" charset="0"/>
                                </a:rPr>
                              </m:ctrlPr>
                            </m:fPr>
                            <m:num>
                              <m:sSub>
                                <m:sSubPr>
                                  <m:ctrlPr>
                                    <a:rPr lang="en-US" sz="1400" i="1">
                                      <a:latin typeface="Cambria Math" panose="02040503050406030204" pitchFamily="18" charset="0"/>
                                    </a:rPr>
                                  </m:ctrlPr>
                                </m:sSubPr>
                                <m:e>
                                  <m:r>
                                    <a:rPr lang="en-US" sz="1400" i="1">
                                      <a:latin typeface="Cambria Math"/>
                                    </a:rPr>
                                    <m:t>𝑣</m:t>
                                  </m:r>
                                </m:e>
                                <m:sub>
                                  <m:r>
                                    <a:rPr lang="en-US" sz="1400" i="1">
                                      <a:latin typeface="Cambria Math"/>
                                    </a:rPr>
                                    <m:t>2</m:t>
                                  </m:r>
                                </m:sub>
                              </m:sSub>
                              <m:r>
                                <a:rPr lang="en-US" sz="1400" i="1">
                                  <a:latin typeface="Cambria Math"/>
                                </a:rPr>
                                <m:t>−</m:t>
                              </m:r>
                              <m:sSub>
                                <m:sSubPr>
                                  <m:ctrlPr>
                                    <a:rPr lang="en-US" sz="1400" i="1">
                                      <a:latin typeface="Cambria Math" panose="02040503050406030204" pitchFamily="18" charset="0"/>
                                    </a:rPr>
                                  </m:ctrlPr>
                                </m:sSubPr>
                                <m:e>
                                  <m:r>
                                    <a:rPr lang="en-US" sz="1400" i="1">
                                      <a:latin typeface="Cambria Math"/>
                                    </a:rPr>
                                    <m:t>𝑣</m:t>
                                  </m:r>
                                </m:e>
                                <m:sub>
                                  <m:r>
                                    <a:rPr lang="en-US" sz="1400" i="1">
                                      <a:latin typeface="Cambria Math"/>
                                    </a:rPr>
                                    <m:t>1</m:t>
                                  </m:r>
                                </m:sub>
                              </m:sSub>
                            </m:num>
                            <m:den>
                              <m:sSub>
                                <m:sSubPr>
                                  <m:ctrlPr>
                                    <a:rPr lang="en-US" sz="1400" i="1">
                                      <a:latin typeface="Cambria Math" panose="02040503050406030204" pitchFamily="18" charset="0"/>
                                    </a:rPr>
                                  </m:ctrlPr>
                                </m:sSubPr>
                                <m:e>
                                  <m:r>
                                    <a:rPr lang="en-US" sz="1400" i="1">
                                      <a:latin typeface="Cambria Math"/>
                                    </a:rPr>
                                    <m:t>𝑉</m:t>
                                  </m:r>
                                </m:e>
                                <m:sub>
                                  <m:r>
                                    <a:rPr lang="en-US" sz="1400" i="1">
                                      <a:latin typeface="Cambria Math"/>
                                    </a:rPr>
                                    <m:t>𝑇</m:t>
                                  </m:r>
                                </m:sub>
                              </m:sSub>
                            </m:den>
                          </m:f>
                        </m:sup>
                      </m:sSup>
                      <m:r>
                        <a:rPr lang="en-US" sz="1400" i="1">
                          <a:latin typeface="Cambria Math"/>
                        </a:rPr>
                        <m:t>=</m:t>
                      </m:r>
                      <m:sSup>
                        <m:sSupPr>
                          <m:ctrlPr>
                            <a:rPr lang="en-US" sz="1400" i="1">
                              <a:latin typeface="Cambria Math" panose="02040503050406030204" pitchFamily="18" charset="0"/>
                            </a:rPr>
                          </m:ctrlPr>
                        </m:sSupPr>
                        <m:e>
                          <m:r>
                            <a:rPr lang="en-US" sz="1400" i="1">
                              <a:latin typeface="Cambria Math"/>
                            </a:rPr>
                            <m:t>𝑒</m:t>
                          </m:r>
                        </m:e>
                        <m:sup>
                          <m:f>
                            <m:fPr>
                              <m:ctrlPr>
                                <a:rPr lang="en-US" sz="1400" i="1">
                                  <a:latin typeface="Cambria Math" panose="02040503050406030204" pitchFamily="18" charset="0"/>
                                </a:rPr>
                              </m:ctrlPr>
                            </m:fPr>
                            <m:num>
                              <m:r>
                                <a:rPr lang="en-US" sz="1400" i="1">
                                  <a:latin typeface="Cambria Math"/>
                                  <a:ea typeface="Cambria Math"/>
                                </a:rPr>
                                <m:t>∆</m:t>
                              </m:r>
                              <m:r>
                                <a:rPr lang="en-US" sz="1400" i="1">
                                  <a:latin typeface="Cambria Math"/>
                                  <a:ea typeface="Cambria Math"/>
                                </a:rPr>
                                <m:t>𝑣</m:t>
                              </m:r>
                            </m:num>
                            <m:den>
                              <m:sSub>
                                <m:sSubPr>
                                  <m:ctrlPr>
                                    <a:rPr lang="en-US" sz="1400" i="1">
                                      <a:latin typeface="Cambria Math" panose="02040503050406030204" pitchFamily="18" charset="0"/>
                                    </a:rPr>
                                  </m:ctrlPr>
                                </m:sSubPr>
                                <m:e>
                                  <m:r>
                                    <a:rPr lang="en-US" sz="1400" i="1">
                                      <a:latin typeface="Cambria Math"/>
                                    </a:rPr>
                                    <m:t>𝑉</m:t>
                                  </m:r>
                                </m:e>
                                <m:sub>
                                  <m:r>
                                    <a:rPr lang="en-US" sz="1400" i="1">
                                      <a:latin typeface="Cambria Math"/>
                                    </a:rPr>
                                    <m:t>𝑇</m:t>
                                  </m:r>
                                </m:sub>
                              </m:sSub>
                            </m:den>
                          </m:f>
                        </m:sup>
                      </m:sSup>
                    </m:oMath>
                  </m:oMathPara>
                </a14:m>
                <a:endParaRPr lang="en-US" sz="1400" dirty="0">
                  <a:latin typeface="Times New Roman" panose="02020603050405020304" pitchFamily="18" charset="0"/>
                  <a:cs typeface="Times New Roman" panose="02020603050405020304" pitchFamily="18" charset="0"/>
                </a:endParaRPr>
              </a:p>
              <a:p>
                <a14:m>
                  <m:oMath xmlns:m="http://schemas.openxmlformats.org/officeDocument/2006/math">
                    <m:r>
                      <a:rPr lang="en-US" sz="1400" i="1">
                        <a:latin typeface="Cambria Math"/>
                        <a:ea typeface="Cambria Math"/>
                      </a:rPr>
                      <m:t>∆</m:t>
                    </m:r>
                    <m:sSub>
                      <m:sSubPr>
                        <m:ctrlPr>
                          <a:rPr lang="en-US" sz="1400" i="1">
                            <a:latin typeface="Cambria Math" panose="02040503050406030204" pitchFamily="18" charset="0"/>
                          </a:rPr>
                        </m:ctrlPr>
                      </m:sSubPr>
                      <m:e>
                        <m:r>
                          <a:rPr lang="en-US" sz="1400" i="1">
                            <a:latin typeface="Cambria Math"/>
                          </a:rPr>
                          <m:t>𝑖</m:t>
                        </m:r>
                      </m:e>
                      <m:sub>
                        <m:r>
                          <a:rPr lang="en-US" sz="1400" i="1">
                            <a:latin typeface="Cambria Math"/>
                          </a:rPr>
                          <m:t>𝐷</m:t>
                        </m:r>
                      </m:sub>
                    </m:sSub>
                    <m:r>
                      <a:rPr lang="en-US" sz="1400" i="1">
                        <a:latin typeface="Cambria Math"/>
                      </a:rPr>
                      <m:t>=</m:t>
                    </m:r>
                    <m:sSub>
                      <m:sSubPr>
                        <m:ctrlPr>
                          <a:rPr lang="en-US" sz="1400" i="1">
                            <a:latin typeface="Cambria Math" panose="02040503050406030204" pitchFamily="18" charset="0"/>
                          </a:rPr>
                        </m:ctrlPr>
                      </m:sSubPr>
                      <m:e>
                        <m:r>
                          <a:rPr lang="en-US" sz="1400" i="1">
                            <a:latin typeface="Cambria Math"/>
                          </a:rPr>
                          <m:t>𝑖</m:t>
                        </m:r>
                      </m:e>
                      <m:sub>
                        <m:r>
                          <a:rPr lang="en-US" sz="1400" i="1">
                            <a:latin typeface="Cambria Math"/>
                          </a:rPr>
                          <m:t>𝐷</m:t>
                        </m:r>
                        <m:r>
                          <a:rPr lang="en-US" sz="1400" i="1">
                            <a:latin typeface="Cambria Math"/>
                          </a:rPr>
                          <m:t>2</m:t>
                        </m:r>
                      </m:sub>
                    </m:sSub>
                  </m:oMath>
                </a14:m>
                <a:r>
                  <a:rPr lang="en-US" sz="1400" dirty="0">
                    <a:latin typeface="Times New Roman" panose="02020603050405020304" pitchFamily="18" charset="0"/>
                    <a:cs typeface="Times New Roman" panose="02020603050405020304" pitchFamily="18" charset="0"/>
                  </a:rPr>
                  <a:t>-</a:t>
                </a:r>
                <a14:m>
                  <m:oMath xmlns:m="http://schemas.openxmlformats.org/officeDocument/2006/math">
                    <m:sSub>
                      <m:sSubPr>
                        <m:ctrlPr>
                          <a:rPr lang="en-US" sz="1400" i="1">
                            <a:latin typeface="Cambria Math" panose="02040503050406030204" pitchFamily="18" charset="0"/>
                          </a:rPr>
                        </m:ctrlPr>
                      </m:sSubPr>
                      <m:e>
                        <m:r>
                          <a:rPr lang="en-US" sz="1400" i="1">
                            <a:latin typeface="Cambria Math"/>
                          </a:rPr>
                          <m:t>𝑖</m:t>
                        </m:r>
                      </m:e>
                      <m:sub>
                        <m:r>
                          <a:rPr lang="en-US" sz="1400" i="1">
                            <a:latin typeface="Cambria Math"/>
                          </a:rPr>
                          <m:t>𝐷</m:t>
                        </m:r>
                        <m:r>
                          <a:rPr lang="en-US" sz="1400" i="1">
                            <a:latin typeface="Cambria Math"/>
                          </a:rPr>
                          <m:t>1</m:t>
                        </m:r>
                      </m:sub>
                    </m:sSub>
                    <m:r>
                      <a:rPr lang="en-US" sz="1400" i="1">
                        <a:latin typeface="Cambria Math"/>
                      </a:rPr>
                      <m:t>=</m:t>
                    </m:r>
                    <m:sSub>
                      <m:sSubPr>
                        <m:ctrlPr>
                          <a:rPr lang="en-US" sz="1400" i="1">
                            <a:latin typeface="Cambria Math" panose="02040503050406030204" pitchFamily="18" charset="0"/>
                          </a:rPr>
                        </m:ctrlPr>
                      </m:sSubPr>
                      <m:e>
                        <m:r>
                          <a:rPr lang="en-US" sz="1400" i="1">
                            <a:latin typeface="Cambria Math"/>
                          </a:rPr>
                          <m:t>𝑖</m:t>
                        </m:r>
                      </m:e>
                      <m:sub>
                        <m:r>
                          <a:rPr lang="en-US" sz="1400" i="1">
                            <a:latin typeface="Cambria Math"/>
                          </a:rPr>
                          <m:t>𝐷</m:t>
                        </m:r>
                        <m:r>
                          <a:rPr lang="en-US" sz="1400" i="1">
                            <a:latin typeface="Cambria Math"/>
                          </a:rPr>
                          <m:t>1</m:t>
                        </m:r>
                      </m:sub>
                    </m:sSub>
                    <m:sSup>
                      <m:sSupPr>
                        <m:ctrlPr>
                          <a:rPr lang="en-US" sz="1400" i="1">
                            <a:latin typeface="Cambria Math" panose="02040503050406030204" pitchFamily="18" charset="0"/>
                          </a:rPr>
                        </m:ctrlPr>
                      </m:sSupPr>
                      <m:e>
                        <m:r>
                          <a:rPr lang="en-US" sz="1400" i="1">
                            <a:latin typeface="Cambria Math"/>
                          </a:rPr>
                          <m:t>𝑒</m:t>
                        </m:r>
                      </m:e>
                      <m:sup>
                        <m:f>
                          <m:fPr>
                            <m:ctrlPr>
                              <a:rPr lang="en-US" sz="1400" i="1">
                                <a:latin typeface="Cambria Math" panose="02040503050406030204" pitchFamily="18" charset="0"/>
                              </a:rPr>
                            </m:ctrlPr>
                          </m:fPr>
                          <m:num>
                            <m:r>
                              <a:rPr lang="en-US" sz="1400" i="1">
                                <a:latin typeface="Cambria Math"/>
                                <a:ea typeface="Cambria Math"/>
                              </a:rPr>
                              <m:t>∆</m:t>
                            </m:r>
                            <m:r>
                              <a:rPr lang="en-US" sz="1400" i="1">
                                <a:latin typeface="Cambria Math"/>
                                <a:ea typeface="Cambria Math"/>
                              </a:rPr>
                              <m:t>𝑣</m:t>
                            </m:r>
                          </m:num>
                          <m:den>
                            <m:sSub>
                              <m:sSubPr>
                                <m:ctrlPr>
                                  <a:rPr lang="en-US" sz="1400" i="1">
                                    <a:latin typeface="Cambria Math" panose="02040503050406030204" pitchFamily="18" charset="0"/>
                                  </a:rPr>
                                </m:ctrlPr>
                              </m:sSubPr>
                              <m:e>
                                <m:r>
                                  <a:rPr lang="en-US" sz="1400" i="1">
                                    <a:latin typeface="Cambria Math"/>
                                  </a:rPr>
                                  <m:t>𝑉</m:t>
                                </m:r>
                              </m:e>
                              <m:sub>
                                <m:r>
                                  <a:rPr lang="en-US" sz="1400" i="1">
                                    <a:latin typeface="Cambria Math"/>
                                  </a:rPr>
                                  <m:t>𝑇</m:t>
                                </m:r>
                              </m:sub>
                            </m:sSub>
                          </m:den>
                        </m:f>
                      </m:sup>
                    </m:sSup>
                    <m:r>
                      <a:rPr lang="en-US" sz="1400" i="1">
                        <a:latin typeface="Cambria Math"/>
                      </a:rPr>
                      <m:t>−</m:t>
                    </m:r>
                    <m:sSub>
                      <m:sSubPr>
                        <m:ctrlPr>
                          <a:rPr lang="en-US" sz="1400" i="1">
                            <a:latin typeface="Cambria Math" panose="02040503050406030204" pitchFamily="18" charset="0"/>
                          </a:rPr>
                        </m:ctrlPr>
                      </m:sSubPr>
                      <m:e>
                        <m:r>
                          <a:rPr lang="en-US" sz="1400" i="1">
                            <a:latin typeface="Cambria Math"/>
                          </a:rPr>
                          <m:t>𝑖</m:t>
                        </m:r>
                      </m:e>
                      <m:sub>
                        <m:r>
                          <a:rPr lang="en-US" sz="1400" i="1">
                            <a:latin typeface="Cambria Math"/>
                          </a:rPr>
                          <m:t>𝐷</m:t>
                        </m:r>
                        <m:r>
                          <a:rPr lang="en-US" sz="1400" i="1">
                            <a:latin typeface="Cambria Math"/>
                          </a:rPr>
                          <m:t>1</m:t>
                        </m:r>
                      </m:sub>
                    </m:sSub>
                  </m:oMath>
                </a14:m>
                <a:endParaRPr lang="en-US" sz="1400" dirty="0">
                  <a:latin typeface="Times New Roman" panose="020206030504050203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r>
                        <a:rPr lang="en-US" sz="1400" i="1">
                          <a:latin typeface="Cambria Math"/>
                          <a:ea typeface="Cambria Math"/>
                        </a:rPr>
                        <m:t>∆</m:t>
                      </m:r>
                      <m:sSub>
                        <m:sSubPr>
                          <m:ctrlPr>
                            <a:rPr lang="en-US" sz="1400" i="1">
                              <a:latin typeface="Cambria Math" panose="02040503050406030204" pitchFamily="18" charset="0"/>
                            </a:rPr>
                          </m:ctrlPr>
                        </m:sSubPr>
                        <m:e>
                          <m:r>
                            <a:rPr lang="en-US" sz="1400" i="1">
                              <a:latin typeface="Cambria Math"/>
                            </a:rPr>
                            <m:t>𝑖</m:t>
                          </m:r>
                        </m:e>
                        <m:sub>
                          <m:r>
                            <a:rPr lang="en-US" sz="1400" i="1">
                              <a:latin typeface="Cambria Math"/>
                            </a:rPr>
                            <m:t>𝐷</m:t>
                          </m:r>
                        </m:sub>
                      </m:sSub>
                      <m:r>
                        <a:rPr lang="en-US" sz="1400" i="1">
                          <a:latin typeface="Cambria Math"/>
                        </a:rPr>
                        <m:t>=</m:t>
                      </m:r>
                      <m:sSub>
                        <m:sSubPr>
                          <m:ctrlPr>
                            <a:rPr lang="en-US" sz="1400" i="1">
                              <a:latin typeface="Cambria Math" panose="02040503050406030204" pitchFamily="18" charset="0"/>
                            </a:rPr>
                          </m:ctrlPr>
                        </m:sSubPr>
                        <m:e>
                          <m:r>
                            <a:rPr lang="en-US" sz="1400" i="1">
                              <a:latin typeface="Cambria Math"/>
                            </a:rPr>
                            <m:t>𝑖</m:t>
                          </m:r>
                        </m:e>
                        <m:sub>
                          <m:r>
                            <a:rPr lang="en-US" sz="1400" i="1">
                              <a:latin typeface="Cambria Math"/>
                            </a:rPr>
                            <m:t>𝐷</m:t>
                          </m:r>
                          <m:r>
                            <a:rPr lang="en-US" sz="1400" i="1">
                              <a:latin typeface="Cambria Math"/>
                            </a:rPr>
                            <m:t>1</m:t>
                          </m:r>
                        </m:sub>
                      </m:sSub>
                      <m:sSup>
                        <m:sSupPr>
                          <m:ctrlPr>
                            <a:rPr lang="en-US" sz="1400" i="1">
                              <a:latin typeface="Cambria Math" panose="02040503050406030204" pitchFamily="18" charset="0"/>
                            </a:rPr>
                          </m:ctrlPr>
                        </m:sSupPr>
                        <m:e>
                          <m:r>
                            <a:rPr lang="en-US" sz="1400" i="1">
                              <a:latin typeface="Cambria Math"/>
                            </a:rPr>
                            <m:t>(</m:t>
                          </m:r>
                          <m:r>
                            <a:rPr lang="en-US" sz="1400" i="1">
                              <a:latin typeface="Cambria Math"/>
                            </a:rPr>
                            <m:t>𝑒</m:t>
                          </m:r>
                        </m:e>
                        <m:sup>
                          <m:f>
                            <m:fPr>
                              <m:ctrlPr>
                                <a:rPr lang="en-US" sz="1400" i="1">
                                  <a:latin typeface="Cambria Math" panose="02040503050406030204" pitchFamily="18" charset="0"/>
                                </a:rPr>
                              </m:ctrlPr>
                            </m:fPr>
                            <m:num>
                              <m:r>
                                <a:rPr lang="en-US" sz="1400" i="1">
                                  <a:latin typeface="Cambria Math"/>
                                  <a:ea typeface="Cambria Math"/>
                                </a:rPr>
                                <m:t>∆</m:t>
                              </m:r>
                              <m:r>
                                <a:rPr lang="en-US" sz="1400" i="1">
                                  <a:latin typeface="Cambria Math"/>
                                  <a:ea typeface="Cambria Math"/>
                                </a:rPr>
                                <m:t>𝑣</m:t>
                              </m:r>
                            </m:num>
                            <m:den>
                              <m:sSub>
                                <m:sSubPr>
                                  <m:ctrlPr>
                                    <a:rPr lang="en-US" sz="1400" i="1">
                                      <a:latin typeface="Cambria Math" panose="02040503050406030204" pitchFamily="18" charset="0"/>
                                    </a:rPr>
                                  </m:ctrlPr>
                                </m:sSubPr>
                                <m:e>
                                  <m:r>
                                    <a:rPr lang="en-US" sz="1400" i="1">
                                      <a:latin typeface="Cambria Math"/>
                                    </a:rPr>
                                    <m:t>𝑉</m:t>
                                  </m:r>
                                </m:e>
                                <m:sub>
                                  <m:r>
                                    <a:rPr lang="en-US" sz="1400" i="1">
                                      <a:latin typeface="Cambria Math"/>
                                    </a:rPr>
                                    <m:t>𝑇</m:t>
                                  </m:r>
                                </m:sub>
                              </m:sSub>
                            </m:den>
                          </m:f>
                        </m:sup>
                      </m:sSup>
                      <m:r>
                        <a:rPr lang="en-US" sz="1400" i="1">
                          <a:latin typeface="Cambria Math"/>
                        </a:rPr>
                        <m:t>−</m:t>
                      </m:r>
                      <m:r>
                        <a:rPr lang="en-US" sz="1400" i="1">
                          <a:latin typeface="Cambria Math"/>
                        </a:rPr>
                        <m:t>1</m:t>
                      </m:r>
                      <m:r>
                        <a:rPr lang="en-US" sz="1400" i="1">
                          <a:latin typeface="Cambria Math"/>
                        </a:rPr>
                        <m:t>)                              (</m:t>
                      </m:r>
                      <m:r>
                        <a:rPr lang="en-US" sz="1400" i="1">
                          <a:latin typeface="Cambria Math"/>
                        </a:rPr>
                        <m:t>2</m:t>
                      </m:r>
                      <m:r>
                        <a:rPr lang="en-US" sz="1400" i="1">
                          <a:latin typeface="Cambria Math"/>
                        </a:rPr>
                        <m:t>)</m:t>
                      </m:r>
                    </m:oMath>
                  </m:oMathPara>
                </a14:m>
                <a:endParaRPr lang="en-US" sz="1400" dirty="0">
                  <a:latin typeface="Times New Roman" panose="02020603050405020304" pitchFamily="18" charset="0"/>
                  <a:cs typeface="Times New Roman" panose="02020603050405020304" pitchFamily="18"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1197539" y="3533401"/>
                <a:ext cx="3650358" cy="2638799"/>
              </a:xfrm>
              <a:prstGeom prst="rect">
                <a:avLst/>
              </a:prstGeom>
              <a:blipFill rotWithShape="0">
                <a:blip r:embed="rId2"/>
                <a:stretch>
                  <a:fillRect l="-501" t="-462" b="-231"/>
                </a:stretch>
              </a:blipFill>
            </p:spPr>
            <p:txBody>
              <a:bodyPr/>
              <a:lstStyle/>
              <a:p>
                <a:r>
                  <a:rPr lang="en-US">
                    <a:noFill/>
                  </a:rPr>
                  <a:t> </a:t>
                </a:r>
              </a:p>
            </p:txBody>
          </p:sp>
        </mc:Fallback>
      </mc:AlternateContent>
    </p:spTree>
    <p:extLst>
      <p:ext uri="{BB962C8B-B14F-4D97-AF65-F5344CB8AC3E}">
        <p14:creationId xmlns:p14="http://schemas.microsoft.com/office/powerpoint/2010/main" val="3338645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1000"/>
                                        <p:tgtEl>
                                          <p:spTgt spid="8">
                                            <p:txEl>
                                              <p:pRg st="1" end="1"/>
                                            </p:txEl>
                                          </p:spTgt>
                                        </p:tgtEl>
                                      </p:cBhvr>
                                    </p:animEffect>
                                    <p:anim calcmode="lin" valueType="num">
                                      <p:cBhvr>
                                        <p:cTn id="13"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8">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1000"/>
                                        <p:tgtEl>
                                          <p:spTgt spid="8">
                                            <p:txEl>
                                              <p:pRg st="2" end="2"/>
                                            </p:txEl>
                                          </p:spTgt>
                                        </p:tgtEl>
                                      </p:cBhvr>
                                    </p:animEffect>
                                    <p:anim calcmode="lin" valueType="num">
                                      <p:cBhvr>
                                        <p:cTn id="18"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8">
                                            <p:txEl>
                                              <p:pRg st="3" end="3"/>
                                            </p:txEl>
                                          </p:spTgt>
                                        </p:tgtEl>
                                        <p:attrNameLst>
                                          <p:attrName>style.visibility</p:attrName>
                                        </p:attrNameLst>
                                      </p:cBhvr>
                                      <p:to>
                                        <p:strVal val="visible"/>
                                      </p:to>
                                    </p:set>
                                    <p:animEffect transition="in" filter="fade">
                                      <p:cBhvr>
                                        <p:cTn id="24" dur="1000"/>
                                        <p:tgtEl>
                                          <p:spTgt spid="8">
                                            <p:txEl>
                                              <p:pRg st="3" end="3"/>
                                            </p:txEl>
                                          </p:spTgt>
                                        </p:tgtEl>
                                      </p:cBhvr>
                                    </p:animEffect>
                                    <p:anim calcmode="lin" valueType="num">
                                      <p:cBhvr>
                                        <p:cTn id="25"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8">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8">
                                            <p:txEl>
                                              <p:pRg st="4" end="4"/>
                                            </p:txEl>
                                          </p:spTgt>
                                        </p:tgtEl>
                                        <p:attrNameLst>
                                          <p:attrName>style.visibility</p:attrName>
                                        </p:attrNameLst>
                                      </p:cBhvr>
                                      <p:to>
                                        <p:strVal val="visible"/>
                                      </p:to>
                                    </p:set>
                                    <p:animEffect transition="in" filter="fade">
                                      <p:cBhvr>
                                        <p:cTn id="29" dur="1000"/>
                                        <p:tgtEl>
                                          <p:spTgt spid="8">
                                            <p:txEl>
                                              <p:pRg st="4" end="4"/>
                                            </p:txEl>
                                          </p:spTgt>
                                        </p:tgtEl>
                                      </p:cBhvr>
                                    </p:animEffect>
                                    <p:anim calcmode="lin" valueType="num">
                                      <p:cBhvr>
                                        <p:cTn id="30"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8">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8">
                                            <p:txEl>
                                              <p:pRg st="5" end="5"/>
                                            </p:txEl>
                                          </p:spTgt>
                                        </p:tgtEl>
                                        <p:attrNameLst>
                                          <p:attrName>style.visibility</p:attrName>
                                        </p:attrNameLst>
                                      </p:cBhvr>
                                      <p:to>
                                        <p:strVal val="visible"/>
                                      </p:to>
                                    </p:set>
                                    <p:animEffect transition="in" filter="fade">
                                      <p:cBhvr>
                                        <p:cTn id="34" dur="1000"/>
                                        <p:tgtEl>
                                          <p:spTgt spid="8">
                                            <p:txEl>
                                              <p:pRg st="5" end="5"/>
                                            </p:txEl>
                                          </p:spTgt>
                                        </p:tgtEl>
                                      </p:cBhvr>
                                    </p:animEffect>
                                    <p:anim calcmode="lin" valueType="num">
                                      <p:cBhvr>
                                        <p:cTn id="35"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8">
                                            <p:txEl>
                                              <p:pRg st="5" end="5"/>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8">
                                            <p:txEl>
                                              <p:pRg st="6" end="6"/>
                                            </p:txEl>
                                          </p:spTgt>
                                        </p:tgtEl>
                                        <p:attrNameLst>
                                          <p:attrName>style.visibility</p:attrName>
                                        </p:attrNameLst>
                                      </p:cBhvr>
                                      <p:to>
                                        <p:strVal val="visible"/>
                                      </p:to>
                                    </p:set>
                                    <p:animEffect transition="in" filter="fade">
                                      <p:cBhvr>
                                        <p:cTn id="39" dur="1000"/>
                                        <p:tgtEl>
                                          <p:spTgt spid="8">
                                            <p:txEl>
                                              <p:pRg st="6" end="6"/>
                                            </p:txEl>
                                          </p:spTgt>
                                        </p:tgtEl>
                                      </p:cBhvr>
                                    </p:animEffect>
                                    <p:anim calcmode="lin" valueType="num">
                                      <p:cBhvr>
                                        <p:cTn id="40"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8">
                                            <p:txEl>
                                              <p:pRg st="6" end="6"/>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8">
                                            <p:txEl>
                                              <p:pRg st="7" end="7"/>
                                            </p:txEl>
                                          </p:spTgt>
                                        </p:tgtEl>
                                        <p:attrNameLst>
                                          <p:attrName>style.visibility</p:attrName>
                                        </p:attrNameLst>
                                      </p:cBhvr>
                                      <p:to>
                                        <p:strVal val="visible"/>
                                      </p:to>
                                    </p:set>
                                    <p:animEffect transition="in" filter="fade">
                                      <p:cBhvr>
                                        <p:cTn id="44" dur="1000"/>
                                        <p:tgtEl>
                                          <p:spTgt spid="8">
                                            <p:txEl>
                                              <p:pRg st="7" end="7"/>
                                            </p:txEl>
                                          </p:spTgt>
                                        </p:tgtEl>
                                      </p:cBhvr>
                                    </p:animEffect>
                                    <p:anim calcmode="lin" valueType="num">
                                      <p:cBhvr>
                                        <p:cTn id="45"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EXERCISE 4.14</a:t>
            </a:r>
          </a:p>
        </p:txBody>
      </p:sp>
      <p:sp>
        <p:nvSpPr>
          <p:cNvPr id="5" name="Date Placeholder 4"/>
          <p:cNvSpPr>
            <a:spLocks noGrp="1"/>
          </p:cNvSpPr>
          <p:nvPr>
            <p:ph type="dt" sz="half" idx="10"/>
          </p:nvPr>
        </p:nvSpPr>
        <p:spPr/>
        <p:txBody>
          <a:bodyPr/>
          <a:lstStyle/>
          <a:p>
            <a:fld id="{E9A0DB38-853B-4A4D-A2D1-28B2EFEBB945}" type="datetime1">
              <a:rPr lang="en-US" smtClean="0"/>
              <a:t>10/28/2017</a:t>
            </a:fld>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67</a:t>
            </a:fld>
            <a:endParaRPr lang="en-US"/>
          </a:p>
        </p:txBody>
      </p:sp>
      <mc:AlternateContent xmlns:mc="http://schemas.openxmlformats.org/markup-compatibility/2006" xmlns:a14="http://schemas.microsoft.com/office/drawing/2010/main">
        <mc:Choice Requires="a14">
          <p:sp>
            <p:nvSpPr>
              <p:cNvPr id="7" name="TextBox 6"/>
              <p:cNvSpPr txBox="1"/>
              <p:nvPr/>
            </p:nvSpPr>
            <p:spPr>
              <a:xfrm>
                <a:off x="1295400" y="2419350"/>
                <a:ext cx="3696012" cy="700000"/>
              </a:xfrm>
              <a:prstGeom prst="rect">
                <a:avLst/>
              </a:prstGeom>
              <a:noFill/>
            </p:spPr>
            <p:txBody>
              <a:bodyPr wrap="none" rtlCol="0">
                <a:spAutoFit/>
              </a:bodyPr>
              <a:lstStyle/>
              <a:p>
                <a:pPr>
                  <a:lnSpc>
                    <a:spcPct val="150000"/>
                  </a:lnSpc>
                </a:pPr>
                <a:r>
                  <a:rPr lang="en-US" sz="1400" dirty="0">
                    <a:latin typeface="Times New Roman" panose="02020603050405020304" pitchFamily="18" charset="0"/>
                    <a:cs typeface="Times New Roman" panose="02020603050405020304" pitchFamily="18" charset="0"/>
                  </a:rPr>
                  <a:t>In this problem, </a:t>
                </a:r>
                <a14:m>
                  <m:oMath xmlns:m="http://schemas.openxmlformats.org/officeDocument/2006/math">
                    <m:sSub>
                      <m:sSubPr>
                        <m:ctrlPr>
                          <a:rPr lang="en-US" sz="1400" i="1">
                            <a:latin typeface="Cambria Math" panose="02040503050406030204" pitchFamily="18" charset="0"/>
                          </a:rPr>
                        </m:ctrlPr>
                      </m:sSubPr>
                      <m:e>
                        <m:r>
                          <a:rPr lang="en-US" sz="1400" i="1">
                            <a:latin typeface="Cambria Math"/>
                          </a:rPr>
                          <m:t>𝑖</m:t>
                        </m:r>
                      </m:e>
                      <m:sub>
                        <m:r>
                          <a:rPr lang="en-US" sz="1400" i="1">
                            <a:latin typeface="Cambria Math"/>
                          </a:rPr>
                          <m:t>𝐷</m:t>
                        </m:r>
                        <m:r>
                          <a:rPr lang="en-US" sz="1400" i="1">
                            <a:latin typeface="Cambria Math"/>
                          </a:rPr>
                          <m:t>1</m:t>
                        </m:r>
                      </m:sub>
                    </m:sSub>
                    <m:r>
                      <a:rPr lang="en-US" sz="1400" i="1">
                        <a:latin typeface="Cambria Math"/>
                      </a:rPr>
                      <m:t>=</m:t>
                    </m:r>
                    <m:sSub>
                      <m:sSubPr>
                        <m:ctrlPr>
                          <a:rPr lang="en-US" sz="1400" i="1">
                            <a:latin typeface="Cambria Math" panose="02040503050406030204" pitchFamily="18" charset="0"/>
                          </a:rPr>
                        </m:ctrlPr>
                      </m:sSubPr>
                      <m:e>
                        <m:r>
                          <a:rPr lang="en-US" sz="1400" i="1">
                            <a:latin typeface="Cambria Math"/>
                          </a:rPr>
                          <m:t>𝐼</m:t>
                        </m:r>
                      </m:e>
                      <m:sub>
                        <m:r>
                          <a:rPr lang="en-US" sz="1400" i="1">
                            <a:latin typeface="Cambria Math"/>
                          </a:rPr>
                          <m:t>𝐷</m:t>
                        </m:r>
                      </m:sub>
                    </m:sSub>
                    <m:r>
                      <a:rPr lang="en-US" sz="1400" i="1">
                        <a:latin typeface="Cambria Math"/>
                      </a:rPr>
                      <m:t>=</m:t>
                    </m:r>
                    <m:r>
                      <a:rPr lang="en-US" sz="1400" i="1">
                        <a:latin typeface="Cambria Math"/>
                      </a:rPr>
                      <m:t>1</m:t>
                    </m:r>
                    <m:r>
                      <a:rPr lang="en-US" sz="1400" i="1">
                        <a:latin typeface="Cambria Math"/>
                      </a:rPr>
                      <m:t> </m:t>
                    </m:r>
                    <m:r>
                      <m:rPr>
                        <m:sty m:val="p"/>
                      </m:rPr>
                      <a:rPr lang="en-US" sz="1400">
                        <a:latin typeface="Cambria Math"/>
                      </a:rPr>
                      <m:t>mA</m:t>
                    </m:r>
                  </m:oMath>
                </a14:m>
                <a:endParaRPr lang="en-US" sz="1400" dirty="0">
                  <a:latin typeface="Times New Roman" panose="02020603050405020304" pitchFamily="18" charset="0"/>
                  <a:cs typeface="Times New Roman" panose="02020603050405020304" pitchFamily="18" charset="0"/>
                </a:endParaRPr>
              </a:p>
              <a:p>
                <a:pPr>
                  <a:lnSpc>
                    <a:spcPct val="150000"/>
                  </a:lnSpc>
                </a:pPr>
                <a:r>
                  <a:rPr lang="en-US" sz="1400" dirty="0">
                    <a:latin typeface="Times New Roman" panose="02020603050405020304" pitchFamily="18" charset="0"/>
                    <a:cs typeface="Times New Roman" panose="02020603050405020304" pitchFamily="18" charset="0"/>
                  </a:rPr>
                  <a:t>Using equations (1) and (2), where  </a:t>
                </a:r>
                <a14:m>
                  <m:oMath xmlns:m="http://schemas.openxmlformats.org/officeDocument/2006/math">
                    <m:sSub>
                      <m:sSubPr>
                        <m:ctrlPr>
                          <a:rPr lang="en-US" sz="1400" i="1">
                            <a:latin typeface="Cambria Math" panose="02040503050406030204" pitchFamily="18" charset="0"/>
                          </a:rPr>
                        </m:ctrlPr>
                      </m:sSubPr>
                      <m:e>
                        <m:r>
                          <a:rPr lang="en-US" sz="1400" i="1">
                            <a:latin typeface="Cambria Math"/>
                          </a:rPr>
                          <m:t>𝑉</m:t>
                        </m:r>
                      </m:e>
                      <m:sub>
                        <m:r>
                          <a:rPr lang="en-US" sz="1400" i="1">
                            <a:latin typeface="Cambria Math"/>
                          </a:rPr>
                          <m:t>𝑇</m:t>
                        </m:r>
                      </m:sub>
                    </m:sSub>
                    <m:r>
                      <a:rPr lang="en-US" sz="1400" i="1">
                        <a:latin typeface="Cambria Math"/>
                      </a:rPr>
                      <m:t>=</m:t>
                    </m:r>
                    <m:r>
                      <a:rPr lang="en-US" sz="1400" i="1">
                        <a:latin typeface="Cambria Math"/>
                      </a:rPr>
                      <m:t>25</m:t>
                    </m:r>
                    <m:r>
                      <a:rPr lang="en-US" sz="1400" i="1">
                        <a:latin typeface="Cambria Math"/>
                      </a:rPr>
                      <m:t> </m:t>
                    </m:r>
                    <m:r>
                      <m:rPr>
                        <m:sty m:val="p"/>
                      </m:rPr>
                      <a:rPr lang="en-US" sz="1400">
                        <a:latin typeface="Cambria Math"/>
                      </a:rPr>
                      <m:t>mV</m:t>
                    </m:r>
                  </m:oMath>
                </a14:m>
                <a:endParaRPr lang="en-US" sz="1400" dirty="0">
                  <a:latin typeface="Times New Roman" panose="02020603050405020304" pitchFamily="18" charset="0"/>
                  <a:cs typeface="Times New Roman" panose="02020603050405020304" pitchFamily="18"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1295400" y="2419350"/>
                <a:ext cx="3696012" cy="700000"/>
              </a:xfrm>
              <a:prstGeom prst="rect">
                <a:avLst/>
              </a:prstGeom>
              <a:blipFill rotWithShape="0">
                <a:blip r:embed="rId2"/>
                <a:stretch>
                  <a:fillRect l="-495" b="-7826"/>
                </a:stretch>
              </a:blipFill>
            </p:spPr>
            <p:txBody>
              <a:bodyPr/>
              <a:lstStyle/>
              <a:p>
                <a:r>
                  <a:rPr lang="en-US">
                    <a:noFill/>
                  </a:rPr>
                  <a:t> </a:t>
                </a:r>
              </a:p>
            </p:txBody>
          </p:sp>
        </mc:Fallback>
      </mc:AlternateContent>
      <p:pic>
        <p:nvPicPr>
          <p:cNvPr id="317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99069" y="3276600"/>
            <a:ext cx="4114800"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0187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1746"/>
                                        </p:tgtEl>
                                        <p:attrNameLst>
                                          <p:attrName>style.visibility</p:attrName>
                                        </p:attrNameLst>
                                      </p:cBhvr>
                                      <p:to>
                                        <p:strVal val="visible"/>
                                      </p:to>
                                    </p:set>
                                    <p:animEffect transition="in" filter="fade">
                                      <p:cBhvr>
                                        <p:cTn id="12" dur="1000"/>
                                        <p:tgtEl>
                                          <p:spTgt spid="31746"/>
                                        </p:tgtEl>
                                      </p:cBhvr>
                                    </p:animEffect>
                                    <p:anim calcmode="lin" valueType="num">
                                      <p:cBhvr>
                                        <p:cTn id="13" dur="1000" fill="hold"/>
                                        <p:tgtEl>
                                          <p:spTgt spid="31746"/>
                                        </p:tgtEl>
                                        <p:attrNameLst>
                                          <p:attrName>ppt_x</p:attrName>
                                        </p:attrNameLst>
                                      </p:cBhvr>
                                      <p:tavLst>
                                        <p:tav tm="0">
                                          <p:val>
                                            <p:strVal val="#ppt_x"/>
                                          </p:val>
                                        </p:tav>
                                        <p:tav tm="100000">
                                          <p:val>
                                            <p:strVal val="#ppt_x"/>
                                          </p:val>
                                        </p:tav>
                                      </p:tavLst>
                                    </p:anim>
                                    <p:anim calcmode="lin" valueType="num">
                                      <p:cBhvr>
                                        <p:cTn id="14" dur="1000" fill="hold"/>
                                        <p:tgtEl>
                                          <p:spTgt spid="317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EXERCISE </a:t>
            </a:r>
            <a:r>
              <a:rPr lang="en-US" dirty="0" smtClean="0"/>
              <a:t>4.15</a:t>
            </a:r>
            <a:endParaRPr lang="en-US" dirty="0"/>
          </a:p>
        </p:txBody>
      </p:sp>
      <p:sp>
        <p:nvSpPr>
          <p:cNvPr id="5" name="Date Placeholder 4"/>
          <p:cNvSpPr>
            <a:spLocks noGrp="1"/>
          </p:cNvSpPr>
          <p:nvPr>
            <p:ph type="dt" sz="half" idx="10"/>
          </p:nvPr>
        </p:nvSpPr>
        <p:spPr/>
        <p:txBody>
          <a:bodyPr/>
          <a:lstStyle/>
          <a:p>
            <a:fld id="{E9A0DB38-853B-4A4D-A2D1-28B2EFEBB945}" type="datetime1">
              <a:rPr lang="en-US" smtClean="0"/>
              <a:t>10/28/2017</a:t>
            </a:fld>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68</a:t>
            </a:fld>
            <a:endParaRPr lang="en-US"/>
          </a:p>
        </p:txBody>
      </p:sp>
      <p:sp>
        <p:nvSpPr>
          <p:cNvPr id="7" name="Rectangle 6"/>
          <p:cNvSpPr/>
          <p:nvPr/>
        </p:nvSpPr>
        <p:spPr>
          <a:xfrm>
            <a:off x="1164430" y="2378009"/>
            <a:ext cx="4629150" cy="1815882"/>
          </a:xfrm>
          <a:prstGeom prst="rect">
            <a:avLst/>
          </a:prstGeom>
        </p:spPr>
        <p:txBody>
          <a:bodyPr wrap="square">
            <a:spAutoFit/>
          </a:bodyPr>
          <a:lstStyle/>
          <a:p>
            <a:r>
              <a:rPr lang="en-US" sz="1400" dirty="0">
                <a:latin typeface="Times New Roman" panose="02020603050405020304" pitchFamily="18" charset="0"/>
                <a:cs typeface="Times New Roman" panose="02020603050405020304" pitchFamily="18" charset="0"/>
              </a:rPr>
              <a:t>Design the circuit of Fig. E4.15 so that </a:t>
            </a:r>
            <a:r>
              <a:rPr lang="en-US" sz="1400" i="1" dirty="0">
                <a:latin typeface="Times New Roman" panose="02020603050405020304" pitchFamily="18" charset="0"/>
                <a:cs typeface="Times New Roman" panose="02020603050405020304" pitchFamily="18" charset="0"/>
              </a:rPr>
              <a:t>V</a:t>
            </a:r>
            <a:r>
              <a:rPr lang="en-US" sz="1400" i="1" baseline="-25000" dirty="0">
                <a:latin typeface="Times New Roman" panose="02020603050405020304" pitchFamily="18" charset="0"/>
                <a:cs typeface="Times New Roman" panose="02020603050405020304" pitchFamily="18" charset="0"/>
              </a:rPr>
              <a:t>O</a:t>
            </a:r>
            <a:r>
              <a:rPr lang="en-US" sz="1400" i="1"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 3 V when </a:t>
            </a:r>
            <a:r>
              <a:rPr lang="en-US" sz="1400" i="1" dirty="0">
                <a:latin typeface="Times New Roman" panose="02020603050405020304" pitchFamily="18" charset="0"/>
                <a:cs typeface="Times New Roman" panose="02020603050405020304" pitchFamily="18" charset="0"/>
              </a:rPr>
              <a:t>I</a:t>
            </a:r>
            <a:r>
              <a:rPr lang="en-US" sz="1400" i="1" baseline="-25000" dirty="0">
                <a:latin typeface="Times New Roman" panose="02020603050405020304" pitchFamily="18" charset="0"/>
                <a:cs typeface="Times New Roman" panose="02020603050405020304" pitchFamily="18" charset="0"/>
              </a:rPr>
              <a:t>L</a:t>
            </a:r>
            <a:r>
              <a:rPr lang="en-US" sz="1400" i="1"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 0, and </a:t>
            </a:r>
            <a:r>
              <a:rPr lang="en-US" sz="1400" i="1" dirty="0">
                <a:latin typeface="Times New Roman" panose="02020603050405020304" pitchFamily="18" charset="0"/>
                <a:cs typeface="Times New Roman" panose="02020603050405020304" pitchFamily="18" charset="0"/>
              </a:rPr>
              <a:t>V</a:t>
            </a:r>
            <a:r>
              <a:rPr lang="en-US" sz="1400" i="1" baseline="-25000" dirty="0">
                <a:latin typeface="Times New Roman" panose="02020603050405020304" pitchFamily="18" charset="0"/>
                <a:cs typeface="Times New Roman" panose="02020603050405020304" pitchFamily="18" charset="0"/>
              </a:rPr>
              <a:t>O</a:t>
            </a:r>
            <a:r>
              <a:rPr lang="en-US" sz="1400" i="1"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changes by 20 mV per 1 mA of load current.</a:t>
            </a:r>
          </a:p>
          <a:p>
            <a:r>
              <a:rPr lang="en-US" sz="1400" dirty="0">
                <a:latin typeface="Times New Roman" panose="02020603050405020304" pitchFamily="18" charset="0"/>
                <a:cs typeface="Times New Roman" panose="02020603050405020304" pitchFamily="18" charset="0"/>
              </a:rPr>
              <a:t>(a) Use the small-signal model of the diode to find the value of </a:t>
            </a:r>
            <a:r>
              <a:rPr lang="en-US" sz="1400" i="1" dirty="0">
                <a:latin typeface="Times New Roman" panose="02020603050405020304" pitchFamily="18" charset="0"/>
                <a:cs typeface="Times New Roman" panose="02020603050405020304" pitchFamily="18" charset="0"/>
              </a:rPr>
              <a:t>R</a:t>
            </a:r>
            <a:r>
              <a:rPr lang="en-US" sz="1400" dirty="0">
                <a:latin typeface="Times New Roman" panose="02020603050405020304" pitchFamily="18" charset="0"/>
                <a:cs typeface="Times New Roman" panose="02020603050405020304" pitchFamily="18" charset="0"/>
              </a:rPr>
              <a:t>.</a:t>
            </a:r>
          </a:p>
          <a:p>
            <a:r>
              <a:rPr lang="en-US" sz="1400" dirty="0">
                <a:latin typeface="Times New Roman" panose="02020603050405020304" pitchFamily="18" charset="0"/>
                <a:cs typeface="Times New Roman" panose="02020603050405020304" pitchFamily="18" charset="0"/>
              </a:rPr>
              <a:t>(b) Specify the value of </a:t>
            </a:r>
            <a:r>
              <a:rPr lang="en-US" sz="1400" i="1" dirty="0">
                <a:latin typeface="Times New Roman" panose="02020603050405020304" pitchFamily="18" charset="0"/>
                <a:cs typeface="Times New Roman" panose="02020603050405020304" pitchFamily="18" charset="0"/>
              </a:rPr>
              <a:t>I</a:t>
            </a:r>
            <a:r>
              <a:rPr lang="en-US" sz="1400" i="1" baseline="-25000" dirty="0">
                <a:latin typeface="Times New Roman" panose="02020603050405020304" pitchFamily="18" charset="0"/>
                <a:cs typeface="Times New Roman" panose="02020603050405020304" pitchFamily="18" charset="0"/>
              </a:rPr>
              <a:t>S </a:t>
            </a:r>
            <a:r>
              <a:rPr lang="en-US" sz="1400" dirty="0">
                <a:latin typeface="Times New Roman" panose="02020603050405020304" pitchFamily="18" charset="0"/>
                <a:cs typeface="Times New Roman" panose="02020603050405020304" pitchFamily="18" charset="0"/>
              </a:rPr>
              <a:t>of each of the diodes.</a:t>
            </a:r>
          </a:p>
          <a:p>
            <a:r>
              <a:rPr lang="en-US" sz="1400" dirty="0">
                <a:latin typeface="Times New Roman" panose="02020603050405020304" pitchFamily="18" charset="0"/>
                <a:cs typeface="Times New Roman" panose="02020603050405020304" pitchFamily="18" charset="0"/>
              </a:rPr>
              <a:t>(c) For this design, use the diode exponential model to determine the actual change in </a:t>
            </a:r>
            <a:r>
              <a:rPr lang="en-US" sz="1400" i="1" dirty="0">
                <a:latin typeface="Times New Roman" panose="02020603050405020304" pitchFamily="18" charset="0"/>
                <a:cs typeface="Times New Roman" panose="02020603050405020304" pitchFamily="18" charset="0"/>
              </a:rPr>
              <a:t>V</a:t>
            </a:r>
            <a:r>
              <a:rPr lang="en-US" sz="1400" i="1" baseline="-25000" dirty="0">
                <a:latin typeface="Times New Roman" panose="02020603050405020304" pitchFamily="18" charset="0"/>
                <a:cs typeface="Times New Roman" panose="02020603050405020304" pitchFamily="18" charset="0"/>
              </a:rPr>
              <a:t>O</a:t>
            </a:r>
            <a:r>
              <a:rPr lang="en-US" sz="1400" i="1"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when a current </a:t>
            </a:r>
            <a:r>
              <a:rPr lang="en-US" sz="1400" i="1" dirty="0">
                <a:latin typeface="Times New Roman" panose="02020603050405020304" pitchFamily="18" charset="0"/>
                <a:cs typeface="Times New Roman" panose="02020603050405020304" pitchFamily="18" charset="0"/>
              </a:rPr>
              <a:t>I</a:t>
            </a:r>
            <a:r>
              <a:rPr lang="en-US" sz="1400" i="1" baseline="-25000" dirty="0">
                <a:latin typeface="Times New Roman" panose="02020603050405020304" pitchFamily="18" charset="0"/>
                <a:cs typeface="Times New Roman" panose="02020603050405020304" pitchFamily="18" charset="0"/>
              </a:rPr>
              <a:t>L</a:t>
            </a:r>
            <a:r>
              <a:rPr lang="en-US" sz="1400" i="1"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 1 mA is drawn from the regulator.</a:t>
            </a:r>
          </a:p>
        </p:txBody>
      </p:sp>
      <p:pic>
        <p:nvPicPr>
          <p:cNvPr id="327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1" y="2743200"/>
            <a:ext cx="1727200" cy="2710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8" name="TextBox 7"/>
              <p:cNvSpPr txBox="1"/>
              <p:nvPr/>
            </p:nvSpPr>
            <p:spPr>
              <a:xfrm>
                <a:off x="1143000" y="4263959"/>
                <a:ext cx="4527778" cy="1928861"/>
              </a:xfrm>
              <a:prstGeom prst="rect">
                <a:avLst/>
              </a:prstGeom>
              <a:noFill/>
            </p:spPr>
            <p:txBody>
              <a:bodyPr wrap="none" rtlCol="0">
                <a:spAutoFit/>
              </a:bodyPr>
              <a:lstStyle/>
              <a:p>
                <a:r>
                  <a:rPr lang="en-US" sz="1400" dirty="0">
                    <a:latin typeface="Times New Roman" panose="02020603050405020304" pitchFamily="18" charset="0"/>
                    <a:cs typeface="Times New Roman" panose="02020603050405020304" pitchFamily="18" charset="0"/>
                  </a:rPr>
                  <a:t>Solution:</a:t>
                </a:r>
              </a:p>
              <a:p>
                <a:r>
                  <a:rPr lang="en-US" sz="1400" dirty="0">
                    <a:latin typeface="Times New Roman" panose="02020603050405020304" pitchFamily="18" charset="0"/>
                    <a:cs typeface="Times New Roman" panose="02020603050405020304" pitchFamily="18" charset="0"/>
                  </a:rPr>
                  <a:t>a) In this problem </a:t>
                </a:r>
                <a14:m>
                  <m:oMath xmlns:m="http://schemas.openxmlformats.org/officeDocument/2006/math">
                    <m:f>
                      <m:fPr>
                        <m:ctrlPr>
                          <a:rPr lang="en-US" sz="1400" i="1">
                            <a:latin typeface="Cambria Math" panose="02040503050406030204" pitchFamily="18" charset="0"/>
                          </a:rPr>
                        </m:ctrlPr>
                      </m:fPr>
                      <m:num>
                        <m:r>
                          <a:rPr lang="en-US" sz="1400" i="1">
                            <a:latin typeface="Cambria Math"/>
                            <a:ea typeface="Cambria Math"/>
                          </a:rPr>
                          <m:t>∆</m:t>
                        </m:r>
                        <m:sSub>
                          <m:sSubPr>
                            <m:ctrlPr>
                              <a:rPr lang="en-US" sz="1400" i="1">
                                <a:latin typeface="Cambria Math" panose="02040503050406030204" pitchFamily="18" charset="0"/>
                                <a:ea typeface="Cambria Math"/>
                              </a:rPr>
                            </m:ctrlPr>
                          </m:sSubPr>
                          <m:e>
                            <m:r>
                              <a:rPr lang="en-US" sz="1400" i="1">
                                <a:latin typeface="Cambria Math"/>
                                <a:ea typeface="Cambria Math"/>
                              </a:rPr>
                              <m:t>𝑉</m:t>
                            </m:r>
                          </m:e>
                          <m:sub>
                            <m:r>
                              <a:rPr lang="en-US" sz="1400" i="1">
                                <a:latin typeface="Cambria Math"/>
                                <a:ea typeface="Cambria Math"/>
                              </a:rPr>
                              <m:t>𝑜</m:t>
                            </m:r>
                          </m:sub>
                        </m:sSub>
                      </m:num>
                      <m:den>
                        <m:r>
                          <a:rPr lang="en-US" sz="1400" i="1">
                            <a:latin typeface="Cambria Math"/>
                            <a:ea typeface="Cambria Math"/>
                          </a:rPr>
                          <m:t>∆</m:t>
                        </m:r>
                        <m:sSub>
                          <m:sSubPr>
                            <m:ctrlPr>
                              <a:rPr lang="en-US" sz="1400" i="1">
                                <a:latin typeface="Cambria Math" panose="02040503050406030204" pitchFamily="18" charset="0"/>
                                <a:ea typeface="Cambria Math"/>
                              </a:rPr>
                            </m:ctrlPr>
                          </m:sSubPr>
                          <m:e>
                            <m:r>
                              <a:rPr lang="en-US" sz="1400" i="1">
                                <a:latin typeface="Cambria Math"/>
                                <a:ea typeface="Cambria Math"/>
                              </a:rPr>
                              <m:t>𝑖</m:t>
                            </m:r>
                          </m:e>
                          <m:sub>
                            <m:r>
                              <a:rPr lang="en-US" sz="1400" i="1">
                                <a:latin typeface="Cambria Math"/>
                                <a:ea typeface="Cambria Math"/>
                              </a:rPr>
                              <m:t>𝐿</m:t>
                            </m:r>
                          </m:sub>
                        </m:sSub>
                      </m:den>
                    </m:f>
                    <m:r>
                      <a:rPr lang="en-US" sz="1400">
                        <a:latin typeface="Cambria Math"/>
                      </a:rPr>
                      <m:t>=</m:t>
                    </m:r>
                    <m:f>
                      <m:fPr>
                        <m:ctrlPr>
                          <a:rPr lang="en-US" sz="1400" i="1">
                            <a:latin typeface="Cambria Math" panose="02040503050406030204" pitchFamily="18" charset="0"/>
                          </a:rPr>
                        </m:ctrlPr>
                      </m:fPr>
                      <m:num>
                        <m:r>
                          <a:rPr lang="en-US" sz="1400">
                            <a:latin typeface="Cambria Math"/>
                          </a:rPr>
                          <m:t>20</m:t>
                        </m:r>
                        <m:r>
                          <a:rPr lang="en-US" sz="1400">
                            <a:latin typeface="Cambria Math"/>
                          </a:rPr>
                          <m:t> </m:t>
                        </m:r>
                        <m:r>
                          <m:rPr>
                            <m:sty m:val="p"/>
                          </m:rPr>
                          <a:rPr lang="en-US" sz="1400">
                            <a:latin typeface="Cambria Math"/>
                          </a:rPr>
                          <m:t>mV</m:t>
                        </m:r>
                      </m:num>
                      <m:den>
                        <m:r>
                          <a:rPr lang="en-US" sz="1400">
                            <a:latin typeface="Cambria Math"/>
                          </a:rPr>
                          <m:t>1</m:t>
                        </m:r>
                        <m:r>
                          <a:rPr lang="en-US" sz="1400">
                            <a:latin typeface="Cambria Math"/>
                          </a:rPr>
                          <m:t> </m:t>
                        </m:r>
                        <m:r>
                          <m:rPr>
                            <m:sty m:val="p"/>
                          </m:rPr>
                          <a:rPr lang="en-US" sz="1400">
                            <a:latin typeface="Cambria Math"/>
                          </a:rPr>
                          <m:t>mA</m:t>
                        </m:r>
                      </m:den>
                    </m:f>
                    <m:r>
                      <a:rPr lang="en-US" sz="1400">
                        <a:latin typeface="Cambria Math"/>
                      </a:rPr>
                      <m:t>=</m:t>
                    </m:r>
                    <m:r>
                      <a:rPr lang="en-US" sz="1400">
                        <a:latin typeface="Cambria Math"/>
                      </a:rPr>
                      <m:t>20</m:t>
                    </m:r>
                    <m:r>
                      <a:rPr lang="en-US" sz="1400">
                        <a:latin typeface="Cambria Math"/>
                      </a:rPr>
                      <m:t> </m:t>
                    </m:r>
                    <m:r>
                      <m:rPr>
                        <m:sty m:val="p"/>
                      </m:rPr>
                      <a:rPr lang="el-GR" sz="1400">
                        <a:latin typeface="Cambria Math"/>
                      </a:rPr>
                      <m:t>Ω</m:t>
                    </m:r>
                  </m:oMath>
                </a14:m>
                <a:endParaRPr lang="en-US" sz="1400" dirty="0">
                  <a:latin typeface="Times New Roman" panose="020206030504050203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r>
                        <a:rPr lang="en-US" sz="1400">
                          <a:latin typeface="Cambria Math"/>
                          <a:ea typeface="Cambria Math"/>
                        </a:rPr>
                        <m:t>∴</m:t>
                      </m:r>
                      <m:r>
                        <m:rPr>
                          <m:sty m:val="p"/>
                        </m:rPr>
                        <a:rPr lang="en-US" sz="1400">
                          <a:latin typeface="Cambria Math"/>
                          <a:ea typeface="Cambria Math"/>
                        </a:rPr>
                        <m:t>Total</m:t>
                      </m:r>
                      <m:r>
                        <a:rPr lang="en-US" sz="1400">
                          <a:latin typeface="Cambria Math"/>
                          <a:ea typeface="Cambria Math"/>
                        </a:rPr>
                        <m:t> </m:t>
                      </m:r>
                      <m:r>
                        <m:rPr>
                          <m:sty m:val="p"/>
                        </m:rPr>
                        <a:rPr lang="en-US" sz="1400">
                          <a:latin typeface="Cambria Math"/>
                          <a:ea typeface="Cambria Math"/>
                        </a:rPr>
                        <m:t>small</m:t>
                      </m:r>
                      <m:r>
                        <a:rPr lang="en-US" sz="1400">
                          <a:latin typeface="Cambria Math"/>
                          <a:ea typeface="Cambria Math"/>
                        </a:rPr>
                        <m:t> </m:t>
                      </m:r>
                      <m:r>
                        <m:rPr>
                          <m:sty m:val="p"/>
                        </m:rPr>
                        <a:rPr lang="en-US" sz="1400">
                          <a:latin typeface="Cambria Math"/>
                          <a:ea typeface="Cambria Math"/>
                        </a:rPr>
                        <m:t>signal</m:t>
                      </m:r>
                      <m:r>
                        <a:rPr lang="en-US" sz="1400">
                          <a:latin typeface="Cambria Math"/>
                          <a:ea typeface="Cambria Math"/>
                        </a:rPr>
                        <m:t> </m:t>
                      </m:r>
                      <m:r>
                        <m:rPr>
                          <m:sty m:val="p"/>
                        </m:rPr>
                        <a:rPr lang="en-US" sz="1400">
                          <a:latin typeface="Cambria Math"/>
                          <a:ea typeface="Cambria Math"/>
                        </a:rPr>
                        <m:t>resistance</m:t>
                      </m:r>
                      <m:r>
                        <a:rPr lang="en-US" sz="1400">
                          <a:latin typeface="Cambria Math"/>
                          <a:ea typeface="Cambria Math"/>
                        </a:rPr>
                        <m:t> </m:t>
                      </m:r>
                      <m:r>
                        <m:rPr>
                          <m:sty m:val="p"/>
                        </m:rPr>
                        <a:rPr lang="en-US" sz="1400">
                          <a:latin typeface="Cambria Math"/>
                          <a:ea typeface="Cambria Math"/>
                        </a:rPr>
                        <m:t>of</m:t>
                      </m:r>
                      <m:r>
                        <a:rPr lang="en-US" sz="1400">
                          <a:latin typeface="Cambria Math"/>
                          <a:ea typeface="Cambria Math"/>
                        </a:rPr>
                        <m:t> </m:t>
                      </m:r>
                      <m:r>
                        <m:rPr>
                          <m:sty m:val="p"/>
                        </m:rPr>
                        <a:rPr lang="en-US" sz="1400">
                          <a:latin typeface="Cambria Math"/>
                          <a:ea typeface="Cambria Math"/>
                        </a:rPr>
                        <m:t>the</m:t>
                      </m:r>
                      <m:r>
                        <a:rPr lang="en-US" sz="1400">
                          <a:latin typeface="Cambria Math"/>
                          <a:ea typeface="Cambria Math"/>
                        </a:rPr>
                        <m:t> </m:t>
                      </m:r>
                      <m:r>
                        <m:rPr>
                          <m:sty m:val="p"/>
                        </m:rPr>
                        <a:rPr lang="en-US" sz="1400">
                          <a:latin typeface="Cambria Math"/>
                          <a:ea typeface="Cambria Math"/>
                        </a:rPr>
                        <m:t>four</m:t>
                      </m:r>
                      <m:r>
                        <a:rPr lang="en-US" sz="1400">
                          <a:latin typeface="Cambria Math"/>
                          <a:ea typeface="Cambria Math"/>
                        </a:rPr>
                        <m:t> </m:t>
                      </m:r>
                      <m:r>
                        <m:rPr>
                          <m:sty m:val="p"/>
                        </m:rPr>
                        <a:rPr lang="en-US" sz="1400">
                          <a:latin typeface="Cambria Math"/>
                          <a:ea typeface="Cambria Math"/>
                        </a:rPr>
                        <m:t>diodes</m:t>
                      </m:r>
                      <m:r>
                        <a:rPr lang="en-US" sz="1400">
                          <a:latin typeface="Cambria Math"/>
                          <a:ea typeface="Cambria Math"/>
                        </a:rPr>
                        <m:t>=</m:t>
                      </m:r>
                      <m:r>
                        <a:rPr lang="en-US" sz="1400">
                          <a:latin typeface="Cambria Math"/>
                          <a:ea typeface="Cambria Math"/>
                        </a:rPr>
                        <m:t>20</m:t>
                      </m:r>
                      <m:r>
                        <a:rPr lang="en-US" sz="1400">
                          <a:latin typeface="Cambria Math"/>
                          <a:ea typeface="Cambria Math"/>
                        </a:rPr>
                        <m:t> </m:t>
                      </m:r>
                      <m:r>
                        <m:rPr>
                          <m:sty m:val="p"/>
                        </m:rPr>
                        <a:rPr lang="el-GR" sz="1400">
                          <a:latin typeface="Cambria Math"/>
                        </a:rPr>
                        <m:t>Ω</m:t>
                      </m:r>
                    </m:oMath>
                  </m:oMathPara>
                </a14:m>
                <a:endParaRPr lang="en-US" sz="1400" dirty="0">
                  <a:latin typeface="Times New Roman" panose="020206030504050203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r>
                        <a:rPr lang="en-US" sz="1400">
                          <a:latin typeface="Cambria Math"/>
                          <a:ea typeface="Cambria Math"/>
                        </a:rPr>
                        <m:t>∴</m:t>
                      </m:r>
                      <m:r>
                        <m:rPr>
                          <m:sty m:val="p"/>
                        </m:rPr>
                        <a:rPr lang="en-US" sz="1400">
                          <a:latin typeface="Cambria Math"/>
                          <a:ea typeface="Cambria Math"/>
                        </a:rPr>
                        <m:t>for</m:t>
                      </m:r>
                      <m:r>
                        <a:rPr lang="en-US" sz="1400">
                          <a:latin typeface="Cambria Math"/>
                          <a:ea typeface="Cambria Math"/>
                        </a:rPr>
                        <m:t> </m:t>
                      </m:r>
                      <m:r>
                        <m:rPr>
                          <m:sty m:val="p"/>
                        </m:rPr>
                        <a:rPr lang="en-US" sz="1400">
                          <a:latin typeface="Cambria Math"/>
                          <a:ea typeface="Cambria Math"/>
                        </a:rPr>
                        <m:t>each</m:t>
                      </m:r>
                      <m:r>
                        <a:rPr lang="en-US" sz="1400">
                          <a:latin typeface="Cambria Math"/>
                          <a:ea typeface="Cambria Math"/>
                        </a:rPr>
                        <m:t> </m:t>
                      </m:r>
                      <m:r>
                        <m:rPr>
                          <m:sty m:val="p"/>
                        </m:rPr>
                        <a:rPr lang="en-US" sz="1400">
                          <a:latin typeface="Cambria Math"/>
                          <a:ea typeface="Cambria Math"/>
                        </a:rPr>
                        <m:t>diode</m:t>
                      </m:r>
                      <m:r>
                        <a:rPr lang="en-US" sz="1400">
                          <a:latin typeface="Cambria Math"/>
                          <a:ea typeface="Cambria Math"/>
                        </a:rPr>
                        <m:t> </m:t>
                      </m:r>
                      <m:sSub>
                        <m:sSubPr>
                          <m:ctrlPr>
                            <a:rPr lang="en-US" sz="1400" i="1">
                              <a:latin typeface="Cambria Math" panose="02040503050406030204" pitchFamily="18" charset="0"/>
                              <a:ea typeface="Cambria Math"/>
                            </a:rPr>
                          </m:ctrlPr>
                        </m:sSubPr>
                        <m:e>
                          <m:r>
                            <a:rPr lang="en-US" sz="1400" i="1">
                              <a:latin typeface="Cambria Math"/>
                              <a:ea typeface="Cambria Math"/>
                            </a:rPr>
                            <m:t>𝑟</m:t>
                          </m:r>
                        </m:e>
                        <m:sub>
                          <m:r>
                            <a:rPr lang="en-US" sz="1400" i="1">
                              <a:latin typeface="Cambria Math"/>
                              <a:ea typeface="Cambria Math"/>
                            </a:rPr>
                            <m:t>𝑑</m:t>
                          </m:r>
                        </m:sub>
                      </m:sSub>
                      <m:r>
                        <a:rPr lang="en-US" sz="1400" i="1">
                          <a:latin typeface="Cambria Math"/>
                          <a:ea typeface="Cambria Math"/>
                        </a:rPr>
                        <m:t>=</m:t>
                      </m:r>
                      <m:r>
                        <a:rPr lang="en-US" sz="1400" i="1">
                          <a:latin typeface="Cambria Math"/>
                          <a:ea typeface="Cambria Math"/>
                        </a:rPr>
                        <m:t>5</m:t>
                      </m:r>
                      <m:r>
                        <m:rPr>
                          <m:sty m:val="p"/>
                        </m:rPr>
                        <a:rPr lang="el-GR" sz="1400">
                          <a:latin typeface="Cambria Math"/>
                        </a:rPr>
                        <m:t>Ω</m:t>
                      </m:r>
                      <m:r>
                        <a:rPr lang="en-US" sz="1400">
                          <a:latin typeface="Cambria Math"/>
                        </a:rPr>
                        <m:t>=</m:t>
                      </m:r>
                      <m:f>
                        <m:fPr>
                          <m:ctrlPr>
                            <a:rPr lang="en-US" sz="1400" i="1">
                              <a:latin typeface="Cambria Math" panose="02040503050406030204" pitchFamily="18" charset="0"/>
                            </a:rPr>
                          </m:ctrlPr>
                        </m:fPr>
                        <m:num>
                          <m:sSub>
                            <m:sSubPr>
                              <m:ctrlPr>
                                <a:rPr lang="en-US" sz="1400" i="1">
                                  <a:latin typeface="Cambria Math" panose="02040503050406030204" pitchFamily="18" charset="0"/>
                                </a:rPr>
                              </m:ctrlPr>
                            </m:sSubPr>
                            <m:e>
                              <m:r>
                                <a:rPr lang="en-US" sz="1400" i="1">
                                  <a:latin typeface="Cambria Math"/>
                                </a:rPr>
                                <m:t>𝑉</m:t>
                              </m:r>
                            </m:e>
                            <m:sub>
                              <m:r>
                                <a:rPr lang="en-US" sz="1400" i="1">
                                  <a:latin typeface="Cambria Math"/>
                                </a:rPr>
                                <m:t>𝑇</m:t>
                              </m:r>
                            </m:sub>
                          </m:sSub>
                        </m:num>
                        <m:den>
                          <m:sSub>
                            <m:sSubPr>
                              <m:ctrlPr>
                                <a:rPr lang="en-US" sz="1400" i="1">
                                  <a:latin typeface="Cambria Math" panose="02040503050406030204" pitchFamily="18" charset="0"/>
                                </a:rPr>
                              </m:ctrlPr>
                            </m:sSubPr>
                            <m:e>
                              <m:r>
                                <a:rPr lang="en-US" sz="1400" i="1">
                                  <a:latin typeface="Cambria Math"/>
                                </a:rPr>
                                <m:t>𝐼</m:t>
                              </m:r>
                            </m:e>
                            <m:sub>
                              <m:r>
                                <a:rPr lang="en-US" sz="1400" i="1">
                                  <a:latin typeface="Cambria Math"/>
                                </a:rPr>
                                <m:t>𝐷</m:t>
                              </m:r>
                            </m:sub>
                          </m:sSub>
                        </m:den>
                      </m:f>
                      <m:r>
                        <a:rPr lang="en-US" sz="1400" i="1">
                          <a:latin typeface="Cambria Math"/>
                        </a:rPr>
                        <m:t>     </m:t>
                      </m:r>
                      <m:r>
                        <a:rPr lang="en-US" sz="1400" i="1">
                          <a:latin typeface="Cambria Math"/>
                          <a:ea typeface="Cambria Math"/>
                        </a:rPr>
                        <m:t>⇒</m:t>
                      </m:r>
                      <m:sSub>
                        <m:sSubPr>
                          <m:ctrlPr>
                            <a:rPr lang="en-US" sz="1400" i="1">
                              <a:latin typeface="Cambria Math" panose="02040503050406030204" pitchFamily="18" charset="0"/>
                              <a:ea typeface="Cambria Math"/>
                            </a:rPr>
                          </m:ctrlPr>
                        </m:sSubPr>
                        <m:e>
                          <m:r>
                            <a:rPr lang="en-US" sz="1400" i="1">
                              <a:latin typeface="Cambria Math"/>
                              <a:ea typeface="Cambria Math"/>
                            </a:rPr>
                            <m:t>𝐼</m:t>
                          </m:r>
                        </m:e>
                        <m:sub>
                          <m:r>
                            <a:rPr lang="en-US" sz="1400" i="1">
                              <a:latin typeface="Cambria Math"/>
                              <a:ea typeface="Cambria Math"/>
                            </a:rPr>
                            <m:t>𝐷</m:t>
                          </m:r>
                        </m:sub>
                      </m:sSub>
                      <m:r>
                        <a:rPr lang="en-US" sz="1400" i="1">
                          <a:latin typeface="Cambria Math"/>
                          <a:ea typeface="Cambria Math"/>
                        </a:rPr>
                        <m:t>=</m:t>
                      </m:r>
                      <m:f>
                        <m:fPr>
                          <m:ctrlPr>
                            <a:rPr lang="en-US" sz="1400" i="1">
                              <a:latin typeface="Cambria Math" panose="02040503050406030204" pitchFamily="18" charset="0"/>
                              <a:ea typeface="Cambria Math"/>
                            </a:rPr>
                          </m:ctrlPr>
                        </m:fPr>
                        <m:num>
                          <m:r>
                            <a:rPr lang="en-US" sz="1400" i="1">
                              <a:latin typeface="Cambria Math"/>
                              <a:ea typeface="Cambria Math"/>
                            </a:rPr>
                            <m:t>25</m:t>
                          </m:r>
                          <m:r>
                            <a:rPr lang="en-US" sz="1400" i="1">
                              <a:latin typeface="Cambria Math"/>
                              <a:ea typeface="Cambria Math"/>
                            </a:rPr>
                            <m:t> </m:t>
                          </m:r>
                          <m:r>
                            <a:rPr lang="en-US" sz="1400" i="1">
                              <a:latin typeface="Cambria Math"/>
                              <a:ea typeface="Cambria Math"/>
                            </a:rPr>
                            <m:t>𝑚𝑉</m:t>
                          </m:r>
                        </m:num>
                        <m:den>
                          <m:r>
                            <a:rPr lang="en-US" sz="1400" i="1">
                              <a:latin typeface="Cambria Math"/>
                              <a:ea typeface="Cambria Math"/>
                            </a:rPr>
                            <m:t>5</m:t>
                          </m:r>
                          <m:r>
                            <m:rPr>
                              <m:sty m:val="p"/>
                            </m:rPr>
                            <a:rPr lang="el-GR" sz="1400">
                              <a:latin typeface="Cambria Math"/>
                            </a:rPr>
                            <m:t>Ω</m:t>
                          </m:r>
                        </m:den>
                      </m:f>
                      <m:r>
                        <a:rPr lang="en-US" sz="1400" i="1">
                          <a:latin typeface="Cambria Math"/>
                          <a:ea typeface="Cambria Math"/>
                        </a:rPr>
                        <m:t>=</m:t>
                      </m:r>
                      <m:r>
                        <a:rPr lang="en-US" sz="1400" i="1">
                          <a:latin typeface="Cambria Math"/>
                          <a:ea typeface="Cambria Math"/>
                        </a:rPr>
                        <m:t>5</m:t>
                      </m:r>
                      <m:r>
                        <m:rPr>
                          <m:sty m:val="p"/>
                        </m:rPr>
                        <a:rPr lang="en-US" sz="1400">
                          <a:latin typeface="Cambria Math"/>
                        </a:rPr>
                        <m:t>mA</m:t>
                      </m:r>
                    </m:oMath>
                  </m:oMathPara>
                </a14:m>
                <a:endParaRPr lang="en-US" sz="1400" dirty="0">
                  <a:latin typeface="Times New Roman" panose="020206030504050203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r>
                        <a:rPr lang="en-US" sz="1400" i="1">
                          <a:latin typeface="Cambria Math"/>
                          <a:ea typeface="Cambria Math"/>
                        </a:rPr>
                        <m:t>∴</m:t>
                      </m:r>
                      <m:r>
                        <a:rPr lang="en-US" sz="1400" i="1">
                          <a:latin typeface="Cambria Math"/>
                          <a:ea typeface="Cambria Math"/>
                        </a:rPr>
                        <m:t>𝑅</m:t>
                      </m:r>
                      <m:r>
                        <a:rPr lang="en-US" sz="1400" i="1">
                          <a:latin typeface="Cambria Math"/>
                          <a:ea typeface="Cambria Math"/>
                        </a:rPr>
                        <m:t>=</m:t>
                      </m:r>
                      <m:f>
                        <m:fPr>
                          <m:ctrlPr>
                            <a:rPr lang="en-US" sz="1400" i="1">
                              <a:latin typeface="Cambria Math" panose="02040503050406030204" pitchFamily="18" charset="0"/>
                              <a:ea typeface="Cambria Math"/>
                            </a:rPr>
                          </m:ctrlPr>
                        </m:fPr>
                        <m:num>
                          <m:r>
                            <a:rPr lang="en-US" sz="1400" i="1">
                              <a:latin typeface="Cambria Math"/>
                              <a:ea typeface="Cambria Math"/>
                            </a:rPr>
                            <m:t>15</m:t>
                          </m:r>
                          <m:r>
                            <a:rPr lang="en-US" sz="1400" i="1">
                              <a:latin typeface="Cambria Math"/>
                              <a:ea typeface="Cambria Math"/>
                            </a:rPr>
                            <m:t>−</m:t>
                          </m:r>
                          <m:r>
                            <a:rPr lang="en-US" sz="1400" i="1">
                              <a:latin typeface="Cambria Math"/>
                              <a:ea typeface="Cambria Math"/>
                            </a:rPr>
                            <m:t>3</m:t>
                          </m:r>
                        </m:num>
                        <m:den>
                          <m:r>
                            <a:rPr lang="en-US" sz="1400" i="1">
                              <a:latin typeface="Cambria Math"/>
                              <a:ea typeface="Cambria Math"/>
                            </a:rPr>
                            <m:t>5</m:t>
                          </m:r>
                          <m:r>
                            <m:rPr>
                              <m:sty m:val="p"/>
                            </m:rPr>
                            <a:rPr lang="en-US" sz="1400">
                              <a:latin typeface="Cambria Math"/>
                            </a:rPr>
                            <m:t>mA</m:t>
                          </m:r>
                          <m:r>
                            <m:rPr>
                              <m:nor/>
                            </m:rPr>
                            <a:rPr lang="en-US" sz="1400" dirty="0">
                              <a:latin typeface="Times New Roman" panose="02020603050405020304" pitchFamily="18" charset="0"/>
                              <a:cs typeface="Times New Roman" panose="02020603050405020304" pitchFamily="18" charset="0"/>
                            </a:rPr>
                            <m:t> </m:t>
                          </m:r>
                        </m:den>
                      </m:f>
                      <m:r>
                        <a:rPr lang="en-US" sz="1400" i="1">
                          <a:latin typeface="Cambria Math"/>
                          <a:ea typeface="Cambria Math"/>
                        </a:rPr>
                        <m:t>=</m:t>
                      </m:r>
                      <m:r>
                        <a:rPr lang="en-US" sz="1400" i="1">
                          <a:latin typeface="Cambria Math"/>
                          <a:ea typeface="Cambria Math"/>
                        </a:rPr>
                        <m:t>2</m:t>
                      </m:r>
                      <m:r>
                        <a:rPr lang="en-US" sz="1400" i="1">
                          <a:latin typeface="Cambria Math"/>
                          <a:ea typeface="Cambria Math"/>
                        </a:rPr>
                        <m:t>.</m:t>
                      </m:r>
                      <m:r>
                        <a:rPr lang="en-US" sz="1400" i="1">
                          <a:latin typeface="Cambria Math"/>
                          <a:ea typeface="Cambria Math"/>
                        </a:rPr>
                        <m:t>4</m:t>
                      </m:r>
                      <m:r>
                        <a:rPr lang="en-US" sz="1400" i="1">
                          <a:latin typeface="Cambria Math"/>
                          <a:ea typeface="Cambria Math"/>
                        </a:rPr>
                        <m:t> </m:t>
                      </m:r>
                      <m:r>
                        <m:rPr>
                          <m:sty m:val="p"/>
                        </m:rPr>
                        <a:rPr lang="en-US" sz="1400">
                          <a:latin typeface="Cambria Math"/>
                          <a:ea typeface="Cambria Math"/>
                        </a:rPr>
                        <m:t>k</m:t>
                      </m:r>
                      <m:r>
                        <m:rPr>
                          <m:sty m:val="p"/>
                        </m:rPr>
                        <a:rPr lang="el-GR" sz="1400">
                          <a:latin typeface="Cambria Math"/>
                        </a:rPr>
                        <m:t>Ω</m:t>
                      </m:r>
                    </m:oMath>
                  </m:oMathPara>
                </a14:m>
                <a:endParaRPr lang="en-US" sz="1400" dirty="0">
                  <a:latin typeface="Times New Roman" panose="02020603050405020304" pitchFamily="18" charset="0"/>
                  <a:cs typeface="Times New Roman" panose="02020603050405020304" pitchFamily="18" charset="0"/>
                </a:endParaRPr>
              </a:p>
              <a:p>
                <a:endParaRPr lang="en-US" sz="1400" dirty="0">
                  <a:latin typeface="Times New Roman" panose="02020603050405020304" pitchFamily="18" charset="0"/>
                  <a:cs typeface="Times New Roman" panose="02020603050405020304" pitchFamily="18"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1143000" y="4263959"/>
                <a:ext cx="4527778" cy="1928861"/>
              </a:xfrm>
              <a:prstGeom prst="rect">
                <a:avLst/>
              </a:prstGeom>
              <a:blipFill rotWithShape="0">
                <a:blip r:embed="rId3"/>
                <a:stretch>
                  <a:fillRect l="-404" t="-315"/>
                </a:stretch>
              </a:blipFill>
            </p:spPr>
            <p:txBody>
              <a:bodyPr/>
              <a:lstStyle/>
              <a:p>
                <a:r>
                  <a:rPr lang="en-US">
                    <a:noFill/>
                  </a:rPr>
                  <a:t> </a:t>
                </a:r>
              </a:p>
            </p:txBody>
          </p:sp>
        </mc:Fallback>
      </mc:AlternateContent>
    </p:spTree>
    <p:extLst>
      <p:ext uri="{BB962C8B-B14F-4D97-AF65-F5344CB8AC3E}">
        <p14:creationId xmlns:p14="http://schemas.microsoft.com/office/powerpoint/2010/main" val="25320469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EXERCISE 4.15</a:t>
            </a:r>
          </a:p>
        </p:txBody>
      </p:sp>
      <p:sp>
        <p:nvSpPr>
          <p:cNvPr id="5" name="Date Placeholder 4"/>
          <p:cNvSpPr>
            <a:spLocks noGrp="1"/>
          </p:cNvSpPr>
          <p:nvPr>
            <p:ph type="dt" sz="half" idx="10"/>
          </p:nvPr>
        </p:nvSpPr>
        <p:spPr/>
        <p:txBody>
          <a:bodyPr/>
          <a:lstStyle/>
          <a:p>
            <a:fld id="{E9A0DB38-853B-4A4D-A2D1-28B2EFEBB945}" type="datetime1">
              <a:rPr lang="en-US" smtClean="0"/>
              <a:t>10/28/2017</a:t>
            </a:fld>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69</a:t>
            </a:fld>
            <a:endParaRPr lang="en-US"/>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2786291"/>
            <a:ext cx="1943847" cy="30500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9" name="TextBox 8"/>
              <p:cNvSpPr txBox="1"/>
              <p:nvPr/>
            </p:nvSpPr>
            <p:spPr>
              <a:xfrm>
                <a:off x="1172384" y="2412807"/>
                <a:ext cx="4843570" cy="3551742"/>
              </a:xfrm>
              <a:prstGeom prst="rect">
                <a:avLst/>
              </a:prstGeom>
              <a:noFill/>
            </p:spPr>
            <p:txBody>
              <a:bodyPr wrap="none" rtlCol="0">
                <a:spAutoFit/>
              </a:bodyPr>
              <a:lstStyle/>
              <a:p>
                <a:pPr>
                  <a:lnSpc>
                    <a:spcPct val="150000"/>
                  </a:lnSpc>
                </a:pPr>
                <a:r>
                  <a:rPr lang="en-US" sz="1400" dirty="0">
                    <a:latin typeface="Times New Roman" panose="02020603050405020304" pitchFamily="18" charset="0"/>
                    <a:cs typeface="Times New Roman" panose="02020603050405020304" pitchFamily="18" charset="0"/>
                  </a:rPr>
                  <a:t>b) For Vo = 3 V, voltage drop across each diode = 0.75 V</a:t>
                </a:r>
              </a:p>
              <a:p>
                <a:pPr>
                  <a:lnSpc>
                    <a:spcPct val="150000"/>
                  </a:lnSpc>
                </a:pPr>
                <a14:m>
                  <m:oMathPara xmlns:m="http://schemas.openxmlformats.org/officeDocument/2006/math">
                    <m:oMathParaPr>
                      <m:jc m:val="centerGroup"/>
                    </m:oMathParaPr>
                    <m:oMath xmlns:m="http://schemas.openxmlformats.org/officeDocument/2006/math">
                      <m:sSub>
                        <m:sSubPr>
                          <m:ctrlPr>
                            <a:rPr lang="en-US" sz="1400" i="1">
                              <a:latin typeface="Cambria Math" panose="02040503050406030204" pitchFamily="18" charset="0"/>
                            </a:rPr>
                          </m:ctrlPr>
                        </m:sSubPr>
                        <m:e>
                          <m:r>
                            <a:rPr lang="en-US" sz="1400" i="1">
                              <a:latin typeface="Cambria Math"/>
                            </a:rPr>
                            <m:t>𝐼</m:t>
                          </m:r>
                        </m:e>
                        <m:sub>
                          <m:r>
                            <a:rPr lang="en-US" sz="1400" i="1">
                              <a:latin typeface="Cambria Math"/>
                            </a:rPr>
                            <m:t>𝐷</m:t>
                          </m:r>
                        </m:sub>
                      </m:sSub>
                      <m:r>
                        <a:rPr lang="en-US" sz="1400" i="1">
                          <a:latin typeface="Cambria Math"/>
                        </a:rPr>
                        <m:t>=</m:t>
                      </m:r>
                      <m:sSub>
                        <m:sSubPr>
                          <m:ctrlPr>
                            <a:rPr lang="en-US" sz="1400" i="1">
                              <a:latin typeface="Cambria Math" panose="02040503050406030204" pitchFamily="18" charset="0"/>
                            </a:rPr>
                          </m:ctrlPr>
                        </m:sSubPr>
                        <m:e>
                          <m:r>
                            <a:rPr lang="en-US" sz="1400" i="1">
                              <a:latin typeface="Cambria Math"/>
                            </a:rPr>
                            <m:t>𝐼</m:t>
                          </m:r>
                        </m:e>
                        <m:sub>
                          <m:r>
                            <a:rPr lang="en-US" sz="1400" i="1">
                              <a:latin typeface="Cambria Math"/>
                            </a:rPr>
                            <m:t>𝑆</m:t>
                          </m:r>
                        </m:sub>
                      </m:sSub>
                      <m:sSup>
                        <m:sSupPr>
                          <m:ctrlPr>
                            <a:rPr lang="en-US" sz="1400" i="1">
                              <a:latin typeface="Cambria Math" panose="02040503050406030204" pitchFamily="18" charset="0"/>
                            </a:rPr>
                          </m:ctrlPr>
                        </m:sSupPr>
                        <m:e>
                          <m:r>
                            <a:rPr lang="en-US" sz="1400" i="1">
                              <a:latin typeface="Cambria Math"/>
                            </a:rPr>
                            <m:t>𝑒</m:t>
                          </m:r>
                        </m:e>
                        <m:sup>
                          <m:f>
                            <m:fPr>
                              <m:ctrlPr>
                                <a:rPr lang="en-US" sz="1400" i="1">
                                  <a:latin typeface="Cambria Math" panose="02040503050406030204" pitchFamily="18" charset="0"/>
                                </a:rPr>
                              </m:ctrlPr>
                            </m:fPr>
                            <m:num>
                              <m:r>
                                <a:rPr lang="en-US" sz="1400" i="1">
                                  <a:latin typeface="Cambria Math"/>
                                </a:rPr>
                                <m:t>𝑉</m:t>
                              </m:r>
                            </m:num>
                            <m:den>
                              <m:sSub>
                                <m:sSubPr>
                                  <m:ctrlPr>
                                    <a:rPr lang="en-US" sz="1400" i="1">
                                      <a:latin typeface="Cambria Math" panose="02040503050406030204" pitchFamily="18" charset="0"/>
                                    </a:rPr>
                                  </m:ctrlPr>
                                </m:sSubPr>
                                <m:e>
                                  <m:r>
                                    <a:rPr lang="en-US" sz="1400" i="1">
                                      <a:latin typeface="Cambria Math"/>
                                    </a:rPr>
                                    <m:t>𝑉</m:t>
                                  </m:r>
                                </m:e>
                                <m:sub>
                                  <m:r>
                                    <a:rPr lang="en-US" sz="1400" i="1">
                                      <a:latin typeface="Cambria Math"/>
                                    </a:rPr>
                                    <m:t>𝑇</m:t>
                                  </m:r>
                                </m:sub>
                              </m:sSub>
                            </m:den>
                          </m:f>
                        </m:sup>
                      </m:sSup>
                      <m:r>
                        <a:rPr lang="en-US" sz="1400" i="1">
                          <a:latin typeface="Cambria Math"/>
                        </a:rPr>
                        <m:t>      </m:t>
                      </m:r>
                      <m:r>
                        <a:rPr lang="en-US" sz="1400" i="1">
                          <a:latin typeface="Cambria Math"/>
                          <a:ea typeface="Cambria Math"/>
                        </a:rPr>
                        <m:t>⇒</m:t>
                      </m:r>
                      <m:sSub>
                        <m:sSubPr>
                          <m:ctrlPr>
                            <a:rPr lang="en-US" sz="1400" i="1">
                              <a:latin typeface="Cambria Math" panose="02040503050406030204" pitchFamily="18" charset="0"/>
                            </a:rPr>
                          </m:ctrlPr>
                        </m:sSubPr>
                        <m:e>
                          <m:r>
                            <a:rPr lang="en-US" sz="1400" i="1">
                              <a:latin typeface="Cambria Math"/>
                            </a:rPr>
                            <m:t>𝐼</m:t>
                          </m:r>
                        </m:e>
                        <m:sub>
                          <m:r>
                            <a:rPr lang="en-US" sz="1400" i="1">
                              <a:latin typeface="Cambria Math"/>
                            </a:rPr>
                            <m:t>𝑆</m:t>
                          </m:r>
                        </m:sub>
                      </m:sSub>
                      <m:r>
                        <a:rPr lang="en-US" sz="1400" i="1">
                          <a:latin typeface="Cambria Math"/>
                        </a:rPr>
                        <m:t>=</m:t>
                      </m:r>
                      <m:f>
                        <m:fPr>
                          <m:ctrlPr>
                            <a:rPr lang="en-US" sz="1400" i="1">
                              <a:latin typeface="Cambria Math" panose="02040503050406030204" pitchFamily="18" charset="0"/>
                            </a:rPr>
                          </m:ctrlPr>
                        </m:fPr>
                        <m:num>
                          <m:sSub>
                            <m:sSubPr>
                              <m:ctrlPr>
                                <a:rPr lang="en-US" sz="1400" i="1">
                                  <a:latin typeface="Cambria Math" panose="02040503050406030204" pitchFamily="18" charset="0"/>
                                </a:rPr>
                              </m:ctrlPr>
                            </m:sSubPr>
                            <m:e>
                              <m:r>
                                <a:rPr lang="en-US" sz="1400" i="1">
                                  <a:latin typeface="Cambria Math"/>
                                </a:rPr>
                                <m:t>𝐼</m:t>
                              </m:r>
                            </m:e>
                            <m:sub>
                              <m:r>
                                <a:rPr lang="en-US" sz="1400" i="1">
                                  <a:latin typeface="Cambria Math"/>
                                </a:rPr>
                                <m:t>𝐷</m:t>
                              </m:r>
                            </m:sub>
                          </m:sSub>
                        </m:num>
                        <m:den>
                          <m:sSup>
                            <m:sSupPr>
                              <m:ctrlPr>
                                <a:rPr lang="en-US" sz="1400" i="1">
                                  <a:latin typeface="Cambria Math" panose="02040503050406030204" pitchFamily="18" charset="0"/>
                                </a:rPr>
                              </m:ctrlPr>
                            </m:sSupPr>
                            <m:e>
                              <m:r>
                                <a:rPr lang="en-US" sz="1400" i="1">
                                  <a:latin typeface="Cambria Math"/>
                                </a:rPr>
                                <m:t>𝑒</m:t>
                              </m:r>
                            </m:e>
                            <m:sup>
                              <m:f>
                                <m:fPr>
                                  <m:ctrlPr>
                                    <a:rPr lang="en-US" sz="1400" i="1">
                                      <a:latin typeface="Cambria Math" panose="02040503050406030204" pitchFamily="18" charset="0"/>
                                    </a:rPr>
                                  </m:ctrlPr>
                                </m:fPr>
                                <m:num>
                                  <m:r>
                                    <a:rPr lang="en-US" sz="1400" i="1">
                                      <a:latin typeface="Cambria Math"/>
                                    </a:rPr>
                                    <m:t>𝑉</m:t>
                                  </m:r>
                                </m:num>
                                <m:den>
                                  <m:sSub>
                                    <m:sSubPr>
                                      <m:ctrlPr>
                                        <a:rPr lang="en-US" sz="1400" i="1">
                                          <a:latin typeface="Cambria Math" panose="02040503050406030204" pitchFamily="18" charset="0"/>
                                        </a:rPr>
                                      </m:ctrlPr>
                                    </m:sSubPr>
                                    <m:e>
                                      <m:r>
                                        <a:rPr lang="en-US" sz="1400" i="1">
                                          <a:latin typeface="Cambria Math"/>
                                        </a:rPr>
                                        <m:t>𝑉</m:t>
                                      </m:r>
                                    </m:e>
                                    <m:sub>
                                      <m:r>
                                        <a:rPr lang="en-US" sz="1400" i="1">
                                          <a:latin typeface="Cambria Math"/>
                                        </a:rPr>
                                        <m:t>𝑇</m:t>
                                      </m:r>
                                    </m:sub>
                                  </m:sSub>
                                </m:den>
                              </m:f>
                            </m:sup>
                          </m:sSup>
                        </m:den>
                      </m:f>
                      <m:r>
                        <a:rPr lang="en-US" sz="1400" i="1">
                          <a:latin typeface="Cambria Math"/>
                        </a:rPr>
                        <m:t>=</m:t>
                      </m:r>
                      <m:r>
                        <a:rPr lang="en-US" sz="1400" i="1">
                          <a:latin typeface="Cambria Math"/>
                        </a:rPr>
                        <m:t>4</m:t>
                      </m:r>
                      <m:r>
                        <a:rPr lang="en-US" sz="1400" i="1">
                          <a:latin typeface="Cambria Math"/>
                        </a:rPr>
                        <m:t>.</m:t>
                      </m:r>
                      <m:r>
                        <a:rPr lang="en-US" sz="1400" i="1">
                          <a:latin typeface="Cambria Math"/>
                        </a:rPr>
                        <m:t>7</m:t>
                      </m:r>
                      <m:r>
                        <a:rPr lang="en-US" sz="1400" i="1">
                          <a:latin typeface="Cambria Math"/>
                          <a:ea typeface="Cambria Math"/>
                        </a:rPr>
                        <m:t>×</m:t>
                      </m:r>
                      <m:sSup>
                        <m:sSupPr>
                          <m:ctrlPr>
                            <a:rPr lang="en-US" sz="1400" i="1">
                              <a:latin typeface="Cambria Math" panose="02040503050406030204" pitchFamily="18" charset="0"/>
                              <a:ea typeface="Cambria Math"/>
                            </a:rPr>
                          </m:ctrlPr>
                        </m:sSupPr>
                        <m:e>
                          <m:r>
                            <a:rPr lang="en-US" sz="1400" i="1">
                              <a:latin typeface="Cambria Math"/>
                              <a:ea typeface="Cambria Math"/>
                            </a:rPr>
                            <m:t>10</m:t>
                          </m:r>
                        </m:e>
                        <m:sup>
                          <m:r>
                            <a:rPr lang="en-US" sz="1400" i="1">
                              <a:latin typeface="Cambria Math"/>
                              <a:ea typeface="Cambria Math"/>
                            </a:rPr>
                            <m:t>−</m:t>
                          </m:r>
                          <m:r>
                            <a:rPr lang="en-US" sz="1400" i="1">
                              <a:latin typeface="Cambria Math"/>
                              <a:ea typeface="Cambria Math"/>
                            </a:rPr>
                            <m:t>16</m:t>
                          </m:r>
                        </m:sup>
                      </m:sSup>
                      <m:r>
                        <m:rPr>
                          <m:sty m:val="p"/>
                        </m:rPr>
                        <a:rPr lang="en-US" sz="1400">
                          <a:latin typeface="Cambria Math"/>
                          <a:ea typeface="Cambria Math"/>
                        </a:rPr>
                        <m:t>A</m:t>
                      </m:r>
                    </m:oMath>
                  </m:oMathPara>
                </a14:m>
                <a:endParaRPr lang="en-US" sz="1400" dirty="0">
                  <a:latin typeface="Times New Roman" panose="02020603050405020304" pitchFamily="18" charset="0"/>
                  <a:cs typeface="Times New Roman" panose="02020603050405020304" pitchFamily="18" charset="0"/>
                </a:endParaRPr>
              </a:p>
              <a:p>
                <a:pPr>
                  <a:lnSpc>
                    <a:spcPct val="150000"/>
                  </a:lnSpc>
                </a:pPr>
                <a:endParaRPr lang="en-US" sz="1400" dirty="0">
                  <a:latin typeface="Times New Roman" panose="02020603050405020304" pitchFamily="18" charset="0"/>
                  <a:cs typeface="Times New Roman" panose="02020603050405020304" pitchFamily="18" charset="0"/>
                </a:endParaRPr>
              </a:p>
              <a:p>
                <a:pPr>
                  <a:lnSpc>
                    <a:spcPct val="150000"/>
                  </a:lnSpc>
                </a:pPr>
                <a:r>
                  <a:rPr lang="en-US" sz="1400" dirty="0">
                    <a:latin typeface="Times New Roman" panose="02020603050405020304" pitchFamily="18" charset="0"/>
                    <a:cs typeface="Times New Roman" panose="02020603050405020304" pitchFamily="18" charset="0"/>
                  </a:rPr>
                  <a:t>c) If </a:t>
                </a:r>
                <a14:m>
                  <m:oMath xmlns:m="http://schemas.openxmlformats.org/officeDocument/2006/math">
                    <m:sSub>
                      <m:sSubPr>
                        <m:ctrlPr>
                          <a:rPr lang="en-US" sz="1400" i="1">
                            <a:latin typeface="Cambria Math" panose="02040503050406030204" pitchFamily="18" charset="0"/>
                          </a:rPr>
                        </m:ctrlPr>
                      </m:sSubPr>
                      <m:e>
                        <m:r>
                          <a:rPr lang="en-US" sz="1400" i="1">
                            <a:latin typeface="Cambria Math"/>
                          </a:rPr>
                          <m:t>𝑖</m:t>
                        </m:r>
                      </m:e>
                      <m:sub>
                        <m:r>
                          <a:rPr lang="en-US" sz="1400" i="1">
                            <a:latin typeface="Cambria Math"/>
                          </a:rPr>
                          <m:t>𝐷</m:t>
                        </m:r>
                      </m:sub>
                    </m:sSub>
                    <m:r>
                      <a:rPr lang="en-US" sz="1400" i="1">
                        <a:latin typeface="Cambria Math"/>
                      </a:rPr>
                      <m:t>=</m:t>
                    </m:r>
                    <m:r>
                      <a:rPr lang="en-US" sz="1400" i="1">
                        <a:latin typeface="Cambria Math"/>
                      </a:rPr>
                      <m:t>5</m:t>
                    </m:r>
                    <m:r>
                      <a:rPr lang="en-US" sz="1400" i="1">
                        <a:latin typeface="Cambria Math"/>
                      </a:rPr>
                      <m:t>−</m:t>
                    </m:r>
                    <m:sSub>
                      <m:sSubPr>
                        <m:ctrlPr>
                          <a:rPr lang="en-US" sz="1400" i="1">
                            <a:latin typeface="Cambria Math" panose="02040503050406030204" pitchFamily="18" charset="0"/>
                          </a:rPr>
                        </m:ctrlPr>
                      </m:sSubPr>
                      <m:e>
                        <m:r>
                          <a:rPr lang="en-US" sz="1400" i="1">
                            <a:latin typeface="Cambria Math"/>
                          </a:rPr>
                          <m:t>𝑖</m:t>
                        </m:r>
                      </m:e>
                      <m:sub>
                        <m:r>
                          <a:rPr lang="en-US" sz="1400" i="1">
                            <a:latin typeface="Cambria Math"/>
                          </a:rPr>
                          <m:t>𝐿</m:t>
                        </m:r>
                      </m:sub>
                    </m:sSub>
                    <m:r>
                      <a:rPr lang="en-US" sz="1400" i="1">
                        <a:latin typeface="Cambria Math"/>
                      </a:rPr>
                      <m:t>=</m:t>
                    </m:r>
                    <m:r>
                      <a:rPr lang="en-US" sz="1400" i="1">
                        <a:latin typeface="Cambria Math"/>
                      </a:rPr>
                      <m:t>4</m:t>
                    </m:r>
                    <m:r>
                      <a:rPr lang="en-US" sz="1400" i="1">
                        <a:latin typeface="Cambria Math"/>
                      </a:rPr>
                      <m:t> </m:t>
                    </m:r>
                    <m:r>
                      <m:rPr>
                        <m:sty m:val="p"/>
                      </m:rPr>
                      <a:rPr lang="en-US" sz="1400">
                        <a:latin typeface="Cambria Math"/>
                      </a:rPr>
                      <m:t>mA</m:t>
                    </m:r>
                  </m:oMath>
                </a14:m>
                <a:endParaRPr lang="en-US" sz="1400" dirty="0">
                  <a:latin typeface="Times New Roman" panose="02020603050405020304" pitchFamily="18" charset="0"/>
                  <a:cs typeface="Times New Roman" panose="02020603050405020304" pitchFamily="18" charset="0"/>
                </a:endParaRPr>
              </a:p>
              <a:p>
                <a:pPr>
                  <a:lnSpc>
                    <a:spcPct val="150000"/>
                  </a:lnSpc>
                </a:pPr>
                <a:r>
                  <a:rPr lang="en-US" sz="1400" dirty="0">
                    <a:latin typeface="Times New Roman" panose="02020603050405020304" pitchFamily="18" charset="0"/>
                    <a:cs typeface="Times New Roman" panose="02020603050405020304" pitchFamily="18" charset="0"/>
                  </a:rPr>
                  <a:t>Across each diode the voltage drop is </a:t>
                </a:r>
              </a:p>
              <a:p>
                <a:pPr>
                  <a:lnSpc>
                    <a:spcPct val="150000"/>
                  </a:lnSpc>
                </a:pPr>
                <a14:m>
                  <m:oMathPara xmlns:m="http://schemas.openxmlformats.org/officeDocument/2006/math">
                    <m:oMathParaPr>
                      <m:jc m:val="centerGroup"/>
                    </m:oMathParaPr>
                    <m:oMath xmlns:m="http://schemas.openxmlformats.org/officeDocument/2006/math">
                      <m:sSub>
                        <m:sSubPr>
                          <m:ctrlPr>
                            <a:rPr lang="en-US" sz="1400" i="1">
                              <a:latin typeface="Cambria Math" panose="02040503050406030204" pitchFamily="18" charset="0"/>
                            </a:rPr>
                          </m:ctrlPr>
                        </m:sSubPr>
                        <m:e>
                          <m:r>
                            <a:rPr lang="en-US" sz="1400" i="1">
                              <a:latin typeface="Cambria Math"/>
                            </a:rPr>
                            <m:t>𝑉</m:t>
                          </m:r>
                        </m:e>
                        <m:sub>
                          <m:r>
                            <a:rPr lang="en-US" sz="1400" i="1">
                              <a:latin typeface="Cambria Math"/>
                            </a:rPr>
                            <m:t>𝐷</m:t>
                          </m:r>
                        </m:sub>
                      </m:sSub>
                      <m:r>
                        <a:rPr lang="en-US" sz="1400" i="1">
                          <a:latin typeface="Cambria Math"/>
                        </a:rPr>
                        <m:t>=</m:t>
                      </m:r>
                      <m:sSub>
                        <m:sSubPr>
                          <m:ctrlPr>
                            <a:rPr lang="en-US" sz="1400" i="1">
                              <a:latin typeface="Cambria Math" panose="02040503050406030204" pitchFamily="18" charset="0"/>
                            </a:rPr>
                          </m:ctrlPr>
                        </m:sSubPr>
                        <m:e>
                          <m:r>
                            <a:rPr lang="en-US" sz="1400" i="1">
                              <a:latin typeface="Cambria Math"/>
                            </a:rPr>
                            <m:t>𝑉</m:t>
                          </m:r>
                        </m:e>
                        <m:sub>
                          <m:r>
                            <a:rPr lang="en-US" sz="1400" i="1">
                              <a:latin typeface="Cambria Math"/>
                            </a:rPr>
                            <m:t>𝑇</m:t>
                          </m:r>
                        </m:sub>
                      </m:sSub>
                      <m:func>
                        <m:funcPr>
                          <m:ctrlPr>
                            <a:rPr lang="en-US" sz="1400" i="1">
                              <a:latin typeface="Cambria Math" panose="02040503050406030204" pitchFamily="18" charset="0"/>
                            </a:rPr>
                          </m:ctrlPr>
                        </m:funcPr>
                        <m:fName>
                          <m:r>
                            <m:rPr>
                              <m:sty m:val="p"/>
                            </m:rPr>
                            <a:rPr lang="en-US" sz="1400">
                              <a:latin typeface="Cambria Math"/>
                            </a:rPr>
                            <m:t>ln</m:t>
                          </m:r>
                        </m:fName>
                        <m:e>
                          <m:d>
                            <m:dPr>
                              <m:ctrlPr>
                                <a:rPr lang="en-US" sz="1400" i="1">
                                  <a:latin typeface="Cambria Math" panose="02040503050406030204" pitchFamily="18" charset="0"/>
                                </a:rPr>
                              </m:ctrlPr>
                            </m:dPr>
                            <m:e>
                              <m:f>
                                <m:fPr>
                                  <m:ctrlPr>
                                    <a:rPr lang="en-US" sz="1400" i="1">
                                      <a:latin typeface="Cambria Math" panose="02040503050406030204" pitchFamily="18" charset="0"/>
                                    </a:rPr>
                                  </m:ctrlPr>
                                </m:fPr>
                                <m:num>
                                  <m:sSub>
                                    <m:sSubPr>
                                      <m:ctrlPr>
                                        <a:rPr lang="en-US" sz="1400" i="1">
                                          <a:latin typeface="Cambria Math" panose="02040503050406030204" pitchFamily="18" charset="0"/>
                                        </a:rPr>
                                      </m:ctrlPr>
                                    </m:sSubPr>
                                    <m:e>
                                      <m:r>
                                        <a:rPr lang="en-US" sz="1400" i="1">
                                          <a:latin typeface="Cambria Math"/>
                                        </a:rPr>
                                        <m:t>𝐼</m:t>
                                      </m:r>
                                    </m:e>
                                    <m:sub>
                                      <m:r>
                                        <a:rPr lang="en-US" sz="1400" i="1">
                                          <a:latin typeface="Cambria Math"/>
                                        </a:rPr>
                                        <m:t>𝐷</m:t>
                                      </m:r>
                                    </m:sub>
                                  </m:sSub>
                                </m:num>
                                <m:den>
                                  <m:sSub>
                                    <m:sSubPr>
                                      <m:ctrlPr>
                                        <a:rPr lang="en-US" sz="1400" i="1">
                                          <a:latin typeface="Cambria Math" panose="02040503050406030204" pitchFamily="18" charset="0"/>
                                        </a:rPr>
                                      </m:ctrlPr>
                                    </m:sSubPr>
                                    <m:e>
                                      <m:r>
                                        <a:rPr lang="en-US" sz="1400" i="1">
                                          <a:latin typeface="Cambria Math"/>
                                        </a:rPr>
                                        <m:t>𝐼</m:t>
                                      </m:r>
                                    </m:e>
                                    <m:sub>
                                      <m:r>
                                        <a:rPr lang="en-US" sz="1400" i="1">
                                          <a:latin typeface="Cambria Math"/>
                                        </a:rPr>
                                        <m:t>𝑆</m:t>
                                      </m:r>
                                    </m:sub>
                                  </m:sSub>
                                </m:den>
                              </m:f>
                            </m:e>
                          </m:d>
                        </m:e>
                      </m:func>
                      <m:r>
                        <a:rPr lang="en-US" sz="1400" i="1">
                          <a:latin typeface="Cambria Math"/>
                        </a:rPr>
                        <m:t>=</m:t>
                      </m:r>
                      <m:r>
                        <a:rPr lang="en-US" sz="1400" i="1">
                          <a:latin typeface="Cambria Math"/>
                        </a:rPr>
                        <m:t>25</m:t>
                      </m:r>
                      <m:r>
                        <a:rPr lang="en-US" sz="1400" i="1">
                          <a:latin typeface="Cambria Math"/>
                          <a:ea typeface="Cambria Math"/>
                        </a:rPr>
                        <m:t>×</m:t>
                      </m:r>
                      <m:sSup>
                        <m:sSupPr>
                          <m:ctrlPr>
                            <a:rPr lang="en-US" sz="1400" i="1">
                              <a:latin typeface="Cambria Math" panose="02040503050406030204" pitchFamily="18" charset="0"/>
                              <a:ea typeface="Cambria Math"/>
                            </a:rPr>
                          </m:ctrlPr>
                        </m:sSupPr>
                        <m:e>
                          <m:r>
                            <a:rPr lang="en-US" sz="1400" i="1">
                              <a:latin typeface="Cambria Math"/>
                              <a:ea typeface="Cambria Math"/>
                            </a:rPr>
                            <m:t>10</m:t>
                          </m:r>
                        </m:e>
                        <m:sup>
                          <m:r>
                            <a:rPr lang="en-US" sz="1400" i="1">
                              <a:latin typeface="Cambria Math"/>
                              <a:ea typeface="Cambria Math"/>
                            </a:rPr>
                            <m:t>−</m:t>
                          </m:r>
                          <m:r>
                            <a:rPr lang="en-US" sz="1400" i="1">
                              <a:latin typeface="Cambria Math"/>
                              <a:ea typeface="Cambria Math"/>
                            </a:rPr>
                            <m:t>3</m:t>
                          </m:r>
                        </m:sup>
                      </m:sSup>
                      <m:r>
                        <a:rPr lang="en-US" sz="1400" i="1">
                          <a:latin typeface="Cambria Math"/>
                          <a:ea typeface="Cambria Math"/>
                        </a:rPr>
                        <m:t>×</m:t>
                      </m:r>
                      <m:func>
                        <m:funcPr>
                          <m:ctrlPr>
                            <a:rPr lang="en-US" sz="1400" i="1">
                              <a:latin typeface="Cambria Math" panose="02040503050406030204" pitchFamily="18" charset="0"/>
                            </a:rPr>
                          </m:ctrlPr>
                        </m:funcPr>
                        <m:fName>
                          <m:r>
                            <m:rPr>
                              <m:sty m:val="p"/>
                            </m:rPr>
                            <a:rPr lang="en-US" sz="1400">
                              <a:latin typeface="Cambria Math"/>
                            </a:rPr>
                            <m:t>ln</m:t>
                          </m:r>
                        </m:fName>
                        <m:e>
                          <m:d>
                            <m:dPr>
                              <m:ctrlPr>
                                <a:rPr lang="en-US" sz="1400" i="1">
                                  <a:latin typeface="Cambria Math" panose="02040503050406030204" pitchFamily="18" charset="0"/>
                                </a:rPr>
                              </m:ctrlPr>
                            </m:dPr>
                            <m:e>
                              <m:f>
                                <m:fPr>
                                  <m:ctrlPr>
                                    <a:rPr lang="en-US" sz="1400" i="1">
                                      <a:latin typeface="Cambria Math" panose="02040503050406030204" pitchFamily="18" charset="0"/>
                                    </a:rPr>
                                  </m:ctrlPr>
                                </m:fPr>
                                <m:num>
                                  <m:r>
                                    <a:rPr lang="en-US" sz="1400" i="1">
                                      <a:latin typeface="Cambria Math"/>
                                    </a:rPr>
                                    <m:t>4</m:t>
                                  </m:r>
                                  <m:r>
                                    <a:rPr lang="en-US" sz="1400" i="1">
                                      <a:latin typeface="Cambria Math"/>
                                      <a:ea typeface="Cambria Math"/>
                                    </a:rPr>
                                    <m:t>×</m:t>
                                  </m:r>
                                  <m:sSup>
                                    <m:sSupPr>
                                      <m:ctrlPr>
                                        <a:rPr lang="en-US" sz="1400" i="1">
                                          <a:latin typeface="Cambria Math" panose="02040503050406030204" pitchFamily="18" charset="0"/>
                                          <a:ea typeface="Cambria Math"/>
                                        </a:rPr>
                                      </m:ctrlPr>
                                    </m:sSupPr>
                                    <m:e>
                                      <m:r>
                                        <a:rPr lang="en-US" sz="1400" i="1">
                                          <a:latin typeface="Cambria Math"/>
                                          <a:ea typeface="Cambria Math"/>
                                        </a:rPr>
                                        <m:t>10</m:t>
                                      </m:r>
                                    </m:e>
                                    <m:sup>
                                      <m:r>
                                        <a:rPr lang="en-US" sz="1400" i="1">
                                          <a:latin typeface="Cambria Math"/>
                                          <a:ea typeface="Cambria Math"/>
                                        </a:rPr>
                                        <m:t>−</m:t>
                                      </m:r>
                                      <m:r>
                                        <a:rPr lang="en-US" sz="1400" i="1">
                                          <a:latin typeface="Cambria Math"/>
                                          <a:ea typeface="Cambria Math"/>
                                        </a:rPr>
                                        <m:t>3</m:t>
                                      </m:r>
                                    </m:sup>
                                  </m:sSup>
                                </m:num>
                                <m:den>
                                  <m:r>
                                    <a:rPr lang="en-US" sz="1400" i="1">
                                      <a:latin typeface="Cambria Math"/>
                                    </a:rPr>
                                    <m:t>4</m:t>
                                  </m:r>
                                  <m:r>
                                    <a:rPr lang="en-US" sz="1400" i="1">
                                      <a:latin typeface="Cambria Math"/>
                                    </a:rPr>
                                    <m:t>.</m:t>
                                  </m:r>
                                  <m:r>
                                    <a:rPr lang="en-US" sz="1400" i="1">
                                      <a:latin typeface="Cambria Math"/>
                                    </a:rPr>
                                    <m:t>7</m:t>
                                  </m:r>
                                  <m:r>
                                    <a:rPr lang="en-US" sz="1400" i="1">
                                      <a:latin typeface="Cambria Math"/>
                                      <a:ea typeface="Cambria Math"/>
                                    </a:rPr>
                                    <m:t>×</m:t>
                                  </m:r>
                                  <m:sSup>
                                    <m:sSupPr>
                                      <m:ctrlPr>
                                        <a:rPr lang="en-US" sz="1400" i="1">
                                          <a:latin typeface="Cambria Math" panose="02040503050406030204" pitchFamily="18" charset="0"/>
                                          <a:ea typeface="Cambria Math"/>
                                        </a:rPr>
                                      </m:ctrlPr>
                                    </m:sSupPr>
                                    <m:e>
                                      <m:r>
                                        <a:rPr lang="en-US" sz="1400" i="1">
                                          <a:latin typeface="Cambria Math"/>
                                          <a:ea typeface="Cambria Math"/>
                                        </a:rPr>
                                        <m:t>10</m:t>
                                      </m:r>
                                    </m:e>
                                    <m:sup>
                                      <m:r>
                                        <a:rPr lang="en-US" sz="1400" i="1">
                                          <a:latin typeface="Cambria Math"/>
                                          <a:ea typeface="Cambria Math"/>
                                        </a:rPr>
                                        <m:t>−</m:t>
                                      </m:r>
                                      <m:r>
                                        <a:rPr lang="en-US" sz="1400" i="1">
                                          <a:latin typeface="Cambria Math"/>
                                          <a:ea typeface="Cambria Math"/>
                                        </a:rPr>
                                        <m:t>16</m:t>
                                      </m:r>
                                    </m:sup>
                                  </m:sSup>
                                </m:den>
                              </m:f>
                            </m:e>
                          </m:d>
                          <m:r>
                            <a:rPr lang="en-US" sz="1400" i="1">
                              <a:latin typeface="Cambria Math"/>
                            </a:rPr>
                            <m:t>=</m:t>
                          </m:r>
                          <m:r>
                            <a:rPr lang="en-US" sz="1400" i="1">
                              <a:latin typeface="Cambria Math"/>
                            </a:rPr>
                            <m:t>0</m:t>
                          </m:r>
                          <m:r>
                            <a:rPr lang="en-US" sz="1400" i="1">
                              <a:latin typeface="Cambria Math"/>
                            </a:rPr>
                            <m:t>.</m:t>
                          </m:r>
                          <m:r>
                            <a:rPr lang="en-US" sz="1400" i="1">
                              <a:latin typeface="Cambria Math"/>
                            </a:rPr>
                            <m:t>7443</m:t>
                          </m:r>
                          <m:r>
                            <a:rPr lang="en-US" sz="1400" i="1">
                              <a:latin typeface="Cambria Math"/>
                            </a:rPr>
                            <m:t> </m:t>
                          </m:r>
                          <m:r>
                            <m:rPr>
                              <m:sty m:val="p"/>
                            </m:rPr>
                            <a:rPr lang="en-US" sz="1400">
                              <a:latin typeface="Cambria Math"/>
                            </a:rPr>
                            <m:t>V</m:t>
                          </m:r>
                        </m:e>
                      </m:func>
                    </m:oMath>
                  </m:oMathPara>
                </a14:m>
                <a:endParaRPr lang="en-US" sz="1400" dirty="0">
                  <a:latin typeface="Times New Roman" panose="02020603050405020304" pitchFamily="18" charset="0"/>
                  <a:cs typeface="Times New Roman" panose="02020603050405020304" pitchFamily="18" charset="0"/>
                </a:endParaRPr>
              </a:p>
              <a:p>
                <a:pPr>
                  <a:lnSpc>
                    <a:spcPct val="150000"/>
                  </a:lnSpc>
                </a:pPr>
                <a:r>
                  <a:rPr lang="en-US" sz="1400" dirty="0">
                    <a:latin typeface="Times New Roman" panose="02020603050405020304" pitchFamily="18" charset="0"/>
                    <a:cs typeface="Times New Roman" panose="02020603050405020304" pitchFamily="18" charset="0"/>
                  </a:rPr>
                  <a:t>Voltage drop across 4 diodes = 4x </a:t>
                </a:r>
                <a14:m>
                  <m:oMath xmlns:m="http://schemas.openxmlformats.org/officeDocument/2006/math">
                    <m:r>
                      <a:rPr lang="en-US" sz="1400" i="1">
                        <a:latin typeface="Cambria Math"/>
                      </a:rPr>
                      <m:t>0</m:t>
                    </m:r>
                    <m:r>
                      <a:rPr lang="en-US" sz="1400" i="1">
                        <a:latin typeface="Cambria Math"/>
                      </a:rPr>
                      <m:t>.</m:t>
                    </m:r>
                    <m:r>
                      <a:rPr lang="en-US" sz="1400" i="1">
                        <a:latin typeface="Cambria Math"/>
                      </a:rPr>
                      <m:t>7443</m:t>
                    </m:r>
                    <m:r>
                      <a:rPr lang="en-US" sz="1400" i="1">
                        <a:latin typeface="Cambria Math"/>
                      </a:rPr>
                      <m:t> </m:t>
                    </m:r>
                    <m:r>
                      <m:rPr>
                        <m:sty m:val="p"/>
                      </m:rPr>
                      <a:rPr lang="en-US" sz="1400">
                        <a:latin typeface="Cambria Math"/>
                      </a:rPr>
                      <m:t>V</m:t>
                    </m:r>
                    <m:r>
                      <a:rPr lang="en-US" sz="1400">
                        <a:latin typeface="Cambria Math"/>
                      </a:rPr>
                      <m:t>=</m:t>
                    </m:r>
                    <m:r>
                      <a:rPr lang="en-US" sz="1400">
                        <a:latin typeface="Cambria Math"/>
                      </a:rPr>
                      <m:t>2</m:t>
                    </m:r>
                    <m:r>
                      <a:rPr lang="en-US" sz="1400">
                        <a:latin typeface="Cambria Math"/>
                      </a:rPr>
                      <m:t>.</m:t>
                    </m:r>
                    <m:r>
                      <a:rPr lang="en-US" sz="1400">
                        <a:latin typeface="Cambria Math"/>
                      </a:rPr>
                      <m:t>977</m:t>
                    </m:r>
                    <m:r>
                      <a:rPr lang="en-US" sz="1400">
                        <a:latin typeface="Cambria Math"/>
                      </a:rPr>
                      <m:t> </m:t>
                    </m:r>
                    <m:r>
                      <m:rPr>
                        <m:sty m:val="p"/>
                      </m:rPr>
                      <a:rPr lang="en-US" sz="1400">
                        <a:latin typeface="Cambria Math"/>
                      </a:rPr>
                      <m:t>V</m:t>
                    </m:r>
                  </m:oMath>
                </a14:m>
                <a:endParaRPr lang="en-US" sz="1400" dirty="0">
                  <a:latin typeface="Times New Roman" panose="02020603050405020304" pitchFamily="18" charset="0"/>
                  <a:cs typeface="Times New Roman" panose="02020603050405020304" pitchFamily="18" charset="0"/>
                </a:endParaRPr>
              </a:p>
              <a:p>
                <a:pPr>
                  <a:lnSpc>
                    <a:spcPct val="150000"/>
                  </a:lnSpc>
                </a:pPr>
                <a:r>
                  <a:rPr lang="en-US" sz="1400" dirty="0">
                    <a:latin typeface="Times New Roman" panose="02020603050405020304" pitchFamily="18" charset="0"/>
                    <a:cs typeface="Times New Roman" panose="02020603050405020304" pitchFamily="18" charset="0"/>
                  </a:rPr>
                  <a:t>So the change in Vo  = 23 mV</a:t>
                </a:r>
              </a:p>
            </p:txBody>
          </p:sp>
        </mc:Choice>
        <mc:Fallback xmlns="">
          <p:sp>
            <p:nvSpPr>
              <p:cNvPr id="9" name="TextBox 8"/>
              <p:cNvSpPr txBox="1">
                <a:spLocks noRot="1" noChangeAspect="1" noMove="1" noResize="1" noEditPoints="1" noAdjustHandles="1" noChangeArrowheads="1" noChangeShapeType="1" noTextEdit="1"/>
              </p:cNvSpPr>
              <p:nvPr/>
            </p:nvSpPr>
            <p:spPr>
              <a:xfrm>
                <a:off x="1172384" y="2412807"/>
                <a:ext cx="4843570" cy="3551742"/>
              </a:xfrm>
              <a:prstGeom prst="rect">
                <a:avLst/>
              </a:prstGeom>
              <a:blipFill rotWithShape="0">
                <a:blip r:embed="rId3"/>
                <a:stretch>
                  <a:fillRect l="-377" b="-859"/>
                </a:stretch>
              </a:blipFill>
            </p:spPr>
            <p:txBody>
              <a:bodyPr/>
              <a:lstStyle/>
              <a:p>
                <a:r>
                  <a:rPr lang="en-US">
                    <a:noFill/>
                  </a:rPr>
                  <a:t> </a:t>
                </a:r>
              </a:p>
            </p:txBody>
          </p:sp>
        </mc:Fallback>
      </mc:AlternateContent>
    </p:spTree>
    <p:extLst>
      <p:ext uri="{BB962C8B-B14F-4D97-AF65-F5344CB8AC3E}">
        <p14:creationId xmlns:p14="http://schemas.microsoft.com/office/powerpoint/2010/main" val="10894716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fade">
                                      <p:cBhvr>
                                        <p:cTn id="7" dur="1000"/>
                                        <p:tgtEl>
                                          <p:spTgt spid="9">
                                            <p:txEl>
                                              <p:pRg st="1" end="1"/>
                                            </p:txEl>
                                          </p:spTgt>
                                        </p:tgtEl>
                                      </p:cBhvr>
                                    </p:animEffect>
                                    <p:anim calcmode="lin" valueType="num">
                                      <p:cBhvr>
                                        <p:cTn id="8"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xEl>
                                              <p:pRg st="3" end="3"/>
                                            </p:txEl>
                                          </p:spTgt>
                                        </p:tgtEl>
                                        <p:attrNameLst>
                                          <p:attrName>style.visibility</p:attrName>
                                        </p:attrNameLst>
                                      </p:cBhvr>
                                      <p:to>
                                        <p:strVal val="visible"/>
                                      </p:to>
                                    </p:set>
                                    <p:animEffect transition="in" filter="fade">
                                      <p:cBhvr>
                                        <p:cTn id="14" dur="1000"/>
                                        <p:tgtEl>
                                          <p:spTgt spid="9">
                                            <p:txEl>
                                              <p:pRg st="3" end="3"/>
                                            </p:txEl>
                                          </p:spTgt>
                                        </p:tgtEl>
                                      </p:cBhvr>
                                    </p:animEffect>
                                    <p:anim calcmode="lin" valueType="num">
                                      <p:cBhvr>
                                        <p:cTn id="15"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xEl>
                                              <p:pRg st="4" end="4"/>
                                            </p:txEl>
                                          </p:spTgt>
                                        </p:tgtEl>
                                        <p:attrNameLst>
                                          <p:attrName>style.visibility</p:attrName>
                                        </p:attrNameLst>
                                      </p:cBhvr>
                                      <p:to>
                                        <p:strVal val="visible"/>
                                      </p:to>
                                    </p:set>
                                    <p:animEffect transition="in" filter="fade">
                                      <p:cBhvr>
                                        <p:cTn id="21" dur="1000"/>
                                        <p:tgtEl>
                                          <p:spTgt spid="9">
                                            <p:txEl>
                                              <p:pRg st="4" end="4"/>
                                            </p:txEl>
                                          </p:spTgt>
                                        </p:tgtEl>
                                      </p:cBhvr>
                                    </p:animEffect>
                                    <p:anim calcmode="lin" valueType="num">
                                      <p:cBhvr>
                                        <p:cTn id="22" dur="10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9">
                                            <p:txEl>
                                              <p:pRg st="4" end="4"/>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9">
                                            <p:txEl>
                                              <p:pRg st="5" end="5"/>
                                            </p:txEl>
                                          </p:spTgt>
                                        </p:tgtEl>
                                        <p:attrNameLst>
                                          <p:attrName>style.visibility</p:attrName>
                                        </p:attrNameLst>
                                      </p:cBhvr>
                                      <p:to>
                                        <p:strVal val="visible"/>
                                      </p:to>
                                    </p:set>
                                    <p:animEffect transition="in" filter="fade">
                                      <p:cBhvr>
                                        <p:cTn id="26" dur="1000"/>
                                        <p:tgtEl>
                                          <p:spTgt spid="9">
                                            <p:txEl>
                                              <p:pRg st="5" end="5"/>
                                            </p:txEl>
                                          </p:spTgt>
                                        </p:tgtEl>
                                      </p:cBhvr>
                                    </p:animEffect>
                                    <p:anim calcmode="lin" valueType="num">
                                      <p:cBhvr>
                                        <p:cTn id="27" dur="10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28" dur="10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9">
                                            <p:txEl>
                                              <p:pRg st="6" end="6"/>
                                            </p:txEl>
                                          </p:spTgt>
                                        </p:tgtEl>
                                        <p:attrNameLst>
                                          <p:attrName>style.visibility</p:attrName>
                                        </p:attrNameLst>
                                      </p:cBhvr>
                                      <p:to>
                                        <p:strVal val="visible"/>
                                      </p:to>
                                    </p:set>
                                    <p:animEffect transition="in" filter="fade">
                                      <p:cBhvr>
                                        <p:cTn id="33" dur="1000"/>
                                        <p:tgtEl>
                                          <p:spTgt spid="9">
                                            <p:txEl>
                                              <p:pRg st="6" end="6"/>
                                            </p:txEl>
                                          </p:spTgt>
                                        </p:tgtEl>
                                      </p:cBhvr>
                                    </p:animEffect>
                                    <p:anim calcmode="lin" valueType="num">
                                      <p:cBhvr>
                                        <p:cTn id="34" dur="1000" fill="hold"/>
                                        <p:tgtEl>
                                          <p:spTgt spid="9">
                                            <p:txEl>
                                              <p:pRg st="6" end="6"/>
                                            </p:txEl>
                                          </p:spTgt>
                                        </p:tgtEl>
                                        <p:attrNameLst>
                                          <p:attrName>ppt_x</p:attrName>
                                        </p:attrNameLst>
                                      </p:cBhvr>
                                      <p:tavLst>
                                        <p:tav tm="0">
                                          <p:val>
                                            <p:strVal val="#ppt_x"/>
                                          </p:val>
                                        </p:tav>
                                        <p:tav tm="100000">
                                          <p:val>
                                            <p:strVal val="#ppt_x"/>
                                          </p:val>
                                        </p:tav>
                                      </p:tavLst>
                                    </p:anim>
                                    <p:anim calcmode="lin" valueType="num">
                                      <p:cBhvr>
                                        <p:cTn id="35" dur="1000" fill="hold"/>
                                        <p:tgtEl>
                                          <p:spTgt spid="9">
                                            <p:txEl>
                                              <p:pRg st="6" end="6"/>
                                            </p:txEl>
                                          </p:spTgt>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1000"/>
                                        <p:tgtEl>
                                          <p:spTgt spid="9">
                                            <p:txEl>
                                              <p:pRg st="7" end="7"/>
                                            </p:txEl>
                                          </p:spTgt>
                                        </p:tgtEl>
                                      </p:cBhvr>
                                    </p:animEffect>
                                    <p:anim calcmode="lin" valueType="num">
                                      <p:cBhvr>
                                        <p:cTn id="39" dur="10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10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normAutofit fontScale="90000"/>
          </a:bodyPr>
          <a:lstStyle/>
          <a:p>
            <a:pPr eaLnBrk="1" hangingPunct="1"/>
            <a:r>
              <a:rPr lang="en-US" b="0" dirty="0" smtClean="0"/>
              <a:t>4.1.1. </a:t>
            </a:r>
            <a:r>
              <a:rPr lang="en-US" dirty="0" smtClean="0"/>
              <a:t>Current-Voltage</a:t>
            </a:r>
            <a:br>
              <a:rPr lang="en-US" dirty="0" smtClean="0"/>
            </a:br>
            <a:r>
              <a:rPr lang="en-US" dirty="0" smtClean="0"/>
              <a:t>Characteristic </a:t>
            </a:r>
            <a:r>
              <a:rPr lang="en-US" dirty="0" smtClean="0">
                <a:solidFill>
                  <a:srgbClr val="777777"/>
                </a:solidFill>
              </a:rPr>
              <a:t>of the Ideal Diode</a:t>
            </a:r>
          </a:p>
        </p:txBody>
      </p:sp>
      <p:sp>
        <p:nvSpPr>
          <p:cNvPr id="5124" name="Rectangle 3"/>
          <p:cNvSpPr>
            <a:spLocks noGrp="1" noChangeArrowheads="1"/>
          </p:cNvSpPr>
          <p:nvPr>
            <p:ph sz="half" idx="1"/>
          </p:nvPr>
        </p:nvSpPr>
        <p:spPr/>
        <p:txBody>
          <a:bodyPr>
            <a:normAutofit/>
          </a:bodyPr>
          <a:lstStyle/>
          <a:p>
            <a:pPr eaLnBrk="1" hangingPunct="1"/>
            <a:r>
              <a:rPr lang="en-US" b="1" dirty="0" smtClean="0">
                <a:solidFill>
                  <a:srgbClr val="3333FF"/>
                </a:solidFill>
              </a:rPr>
              <a:t>ideal diode</a:t>
            </a:r>
            <a:r>
              <a:rPr lang="en-US" dirty="0" smtClean="0"/>
              <a:t> – most fundament nonlinear circuit element</a:t>
            </a:r>
          </a:p>
          <a:p>
            <a:pPr lvl="1" eaLnBrk="1" hangingPunct="1"/>
            <a:r>
              <a:rPr lang="en-US" sz="2100" dirty="0"/>
              <a:t>two terminal device</a:t>
            </a:r>
          </a:p>
          <a:p>
            <a:pPr lvl="1" eaLnBrk="1" hangingPunct="1"/>
            <a:r>
              <a:rPr lang="en-US" sz="2100" dirty="0">
                <a:solidFill>
                  <a:srgbClr val="FF0000"/>
                </a:solidFill>
              </a:rPr>
              <a:t>circuit symbol</a:t>
            </a:r>
            <a:r>
              <a:rPr lang="en-US" sz="2100" dirty="0"/>
              <a:t> shown to right</a:t>
            </a:r>
          </a:p>
          <a:p>
            <a:pPr lvl="1" eaLnBrk="1" hangingPunct="1"/>
            <a:r>
              <a:rPr lang="en-US" sz="2100" dirty="0"/>
              <a:t>operates in </a:t>
            </a:r>
            <a:r>
              <a:rPr lang="en-US" sz="2100" dirty="0">
                <a:solidFill>
                  <a:srgbClr val="FF0000"/>
                </a:solidFill>
              </a:rPr>
              <a:t>two modes</a:t>
            </a:r>
          </a:p>
          <a:p>
            <a:pPr lvl="2" eaLnBrk="1" hangingPunct="1"/>
            <a:r>
              <a:rPr lang="en-US" sz="1800" dirty="0"/>
              <a:t>on and off</a:t>
            </a:r>
          </a:p>
        </p:txBody>
      </p:sp>
      <p:sp>
        <p:nvSpPr>
          <p:cNvPr id="2" name="Date Placeholder 1"/>
          <p:cNvSpPr>
            <a:spLocks noGrp="1"/>
          </p:cNvSpPr>
          <p:nvPr>
            <p:ph type="dt" sz="half" idx="10"/>
          </p:nvPr>
        </p:nvSpPr>
        <p:spPr/>
        <p:txBody>
          <a:bodyPr/>
          <a:lstStyle/>
          <a:p>
            <a:fld id="{021CCA12-C158-4832-9329-D369905FCA22}" type="datetime1">
              <a:rPr lang="en-US" smtClean="0"/>
              <a:t>10/28/2017</a:t>
            </a:fld>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7</a:t>
            </a:fld>
            <a:endParaRPr lang="en-US" dirty="0"/>
          </a:p>
        </p:txBody>
      </p:sp>
      <p:pic>
        <p:nvPicPr>
          <p:cNvPr id="5126" name="Picture 14" descr="se04F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2400300"/>
            <a:ext cx="3935063" cy="2967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7" name="Text Box 6"/>
          <p:cNvSpPr txBox="1">
            <a:spLocks noChangeArrowheads="1"/>
          </p:cNvSpPr>
          <p:nvPr/>
        </p:nvSpPr>
        <p:spPr bwMode="auto">
          <a:xfrm>
            <a:off x="5029200" y="5393497"/>
            <a:ext cx="32575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Calibri" pitchFamily="34" charset="0"/>
              </a:defRPr>
            </a:lvl1pPr>
            <a:lvl2pPr marL="742950" indent="-285750" eaLnBrk="0" hangingPunct="0">
              <a:defRPr sz="1600">
                <a:solidFill>
                  <a:schemeClr val="tx1"/>
                </a:solidFill>
                <a:latin typeface="Calibri" pitchFamily="34" charset="0"/>
              </a:defRPr>
            </a:lvl2pPr>
            <a:lvl3pPr marL="1143000" indent="-228600" eaLnBrk="0" hangingPunct="0">
              <a:defRPr sz="1600">
                <a:solidFill>
                  <a:schemeClr val="tx1"/>
                </a:solidFill>
                <a:latin typeface="Calibri" pitchFamily="34" charset="0"/>
              </a:defRPr>
            </a:lvl3pPr>
            <a:lvl4pPr marL="1600200" indent="-228600" eaLnBrk="0" hangingPunct="0">
              <a:defRPr sz="1600">
                <a:solidFill>
                  <a:schemeClr val="tx1"/>
                </a:solidFill>
                <a:latin typeface="Calibri" pitchFamily="34" charset="0"/>
              </a:defRPr>
            </a:lvl4pPr>
            <a:lvl5pPr marL="2057400" indent="-228600" eaLnBrk="0" hangingPunct="0">
              <a:defRPr sz="1600">
                <a:solidFill>
                  <a:schemeClr val="tx1"/>
                </a:solidFill>
                <a:latin typeface="Calibri" pitchFamily="34" charset="0"/>
              </a:defRPr>
            </a:lvl5pPr>
            <a:lvl6pPr marL="2514600" indent="-228600" algn="r" eaLnBrk="0" fontAlgn="base" hangingPunct="0">
              <a:spcBef>
                <a:spcPct val="0"/>
              </a:spcBef>
              <a:spcAft>
                <a:spcPct val="0"/>
              </a:spcAft>
              <a:defRPr sz="1600">
                <a:solidFill>
                  <a:schemeClr val="tx1"/>
                </a:solidFill>
                <a:latin typeface="Calibri" pitchFamily="34" charset="0"/>
              </a:defRPr>
            </a:lvl6pPr>
            <a:lvl7pPr marL="2971800" indent="-228600" algn="r" eaLnBrk="0" fontAlgn="base" hangingPunct="0">
              <a:spcBef>
                <a:spcPct val="0"/>
              </a:spcBef>
              <a:spcAft>
                <a:spcPct val="0"/>
              </a:spcAft>
              <a:defRPr sz="1600">
                <a:solidFill>
                  <a:schemeClr val="tx1"/>
                </a:solidFill>
                <a:latin typeface="Calibri" pitchFamily="34" charset="0"/>
              </a:defRPr>
            </a:lvl7pPr>
            <a:lvl8pPr marL="3429000" indent="-228600" algn="r" eaLnBrk="0" fontAlgn="base" hangingPunct="0">
              <a:spcBef>
                <a:spcPct val="0"/>
              </a:spcBef>
              <a:spcAft>
                <a:spcPct val="0"/>
              </a:spcAft>
              <a:defRPr sz="1600">
                <a:solidFill>
                  <a:schemeClr val="tx1"/>
                </a:solidFill>
                <a:latin typeface="Calibri" pitchFamily="34" charset="0"/>
              </a:defRPr>
            </a:lvl8pPr>
            <a:lvl9pPr marL="3886200" indent="-228600" algn="r" eaLnBrk="0" fontAlgn="base" hangingPunct="0">
              <a:spcBef>
                <a:spcPct val="0"/>
              </a:spcBef>
              <a:spcAft>
                <a:spcPct val="0"/>
              </a:spcAft>
              <a:defRPr sz="1600">
                <a:solidFill>
                  <a:schemeClr val="tx1"/>
                </a:solidFill>
                <a:latin typeface="Calibri" pitchFamily="34" charset="0"/>
              </a:defRPr>
            </a:lvl9pPr>
          </a:lstStyle>
          <a:p>
            <a:pPr algn="ctr" eaLnBrk="1" hangingPunct="1">
              <a:spcBef>
                <a:spcPct val="50000"/>
              </a:spcBef>
            </a:pPr>
            <a:r>
              <a:rPr lang="en-US" sz="1800" b="1" dirty="0"/>
              <a:t>Figure 4.1:</a:t>
            </a:r>
            <a:r>
              <a:rPr lang="en-US" sz="1800" dirty="0"/>
              <a:t> Diode characteristics</a:t>
            </a:r>
          </a:p>
        </p:txBody>
      </p:sp>
    </p:spTree>
    <p:extLst>
      <p:ext uri="{BB962C8B-B14F-4D97-AF65-F5344CB8AC3E}">
        <p14:creationId xmlns:p14="http://schemas.microsoft.com/office/powerpoint/2010/main" val="1792737415"/>
      </p:ext>
    </p:extLst>
  </p:cSld>
  <p:clrMapOvr>
    <a:masterClrMapping/>
  </p:clrMapOvr>
  <p:transition>
    <p:fad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37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0817" y="3130026"/>
            <a:ext cx="3407600" cy="2830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5299" name="Rectangle 2"/>
          <p:cNvSpPr>
            <a:spLocks noGrp="1" noChangeArrowheads="1"/>
          </p:cNvSpPr>
          <p:nvPr>
            <p:ph type="title"/>
          </p:nvPr>
        </p:nvSpPr>
        <p:spPr>
          <a:xfrm>
            <a:off x="1771650" y="971550"/>
            <a:ext cx="5600700" cy="971550"/>
          </a:xfrm>
        </p:spPr>
        <p:txBody>
          <a:bodyPr>
            <a:normAutofit/>
          </a:bodyPr>
          <a:lstStyle/>
          <a:p>
            <a:pPr eaLnBrk="1" hangingPunct="1"/>
            <a:r>
              <a:rPr lang="en-US" sz="2400" dirty="0"/>
              <a:t>4.4. Operation in the Reverse Breakdown Region – </a:t>
            </a:r>
            <a:r>
              <a:rPr lang="en-US" sz="2400" dirty="0" err="1"/>
              <a:t>Zener</a:t>
            </a:r>
            <a:r>
              <a:rPr lang="en-US" sz="2400" dirty="0"/>
              <a:t> Diodes</a:t>
            </a:r>
          </a:p>
        </p:txBody>
      </p:sp>
      <p:sp>
        <p:nvSpPr>
          <p:cNvPr id="55300" name="Rectangle 3"/>
          <p:cNvSpPr>
            <a:spLocks noGrp="1" noChangeArrowheads="1"/>
          </p:cNvSpPr>
          <p:nvPr>
            <p:ph idx="1"/>
          </p:nvPr>
        </p:nvSpPr>
        <p:spPr>
          <a:xfrm>
            <a:off x="1176865" y="2325045"/>
            <a:ext cx="6798736" cy="3444997"/>
          </a:xfrm>
        </p:spPr>
        <p:txBody>
          <a:bodyPr>
            <a:normAutofit/>
          </a:bodyPr>
          <a:lstStyle/>
          <a:p>
            <a:pPr eaLnBrk="1" hangingPunct="1"/>
            <a:r>
              <a:rPr lang="en-US" sz="1600" dirty="0"/>
              <a:t>Under certain circumstances, diodes may be intentionally used in the reverse breakdown region.</a:t>
            </a:r>
          </a:p>
          <a:p>
            <a:pPr eaLnBrk="1" hangingPunct="1"/>
            <a:r>
              <a:rPr lang="en-US" sz="1600" dirty="0"/>
              <a:t>These are referred to as </a:t>
            </a:r>
            <a:r>
              <a:rPr lang="en-US" sz="1600" b="1" dirty="0" err="1">
                <a:solidFill>
                  <a:srgbClr val="3333FF"/>
                </a:solidFill>
              </a:rPr>
              <a:t>Zener</a:t>
            </a:r>
            <a:r>
              <a:rPr lang="en-US" sz="1600" b="1" dirty="0">
                <a:solidFill>
                  <a:srgbClr val="3333FF"/>
                </a:solidFill>
              </a:rPr>
              <a:t> Diodes</a:t>
            </a:r>
            <a:r>
              <a:rPr lang="en-US" sz="1600" dirty="0"/>
              <a:t>.</a:t>
            </a:r>
          </a:p>
        </p:txBody>
      </p:sp>
      <p:sp>
        <p:nvSpPr>
          <p:cNvPr id="2" name="Date Placeholder 1"/>
          <p:cNvSpPr>
            <a:spLocks noGrp="1"/>
          </p:cNvSpPr>
          <p:nvPr>
            <p:ph type="dt" sz="half" idx="10"/>
          </p:nvPr>
        </p:nvSpPr>
        <p:spPr/>
        <p:txBody>
          <a:bodyPr/>
          <a:lstStyle/>
          <a:p>
            <a:fld id="{001CF8C5-D669-40F0-AFCB-419415AE1ECE}" type="datetime1">
              <a:rPr lang="en-US" smtClean="0"/>
              <a:t>10/28/2017</a:t>
            </a:fld>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70</a:t>
            </a:fld>
            <a:endParaRPr lang="en-US"/>
          </a:p>
        </p:txBody>
      </p:sp>
      <p:pic>
        <p:nvPicPr>
          <p:cNvPr id="337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3229364"/>
            <a:ext cx="2921794" cy="1064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79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59706" y="4728633"/>
            <a:ext cx="2593181"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59794" y="4358367"/>
            <a:ext cx="1193006"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141678"/>
      </p:ext>
    </p:extLst>
  </p:cSld>
  <p:clrMapOvr>
    <a:masterClrMapping/>
  </p:clrMapOvr>
  <p:transition>
    <p:fad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3" name="Rectangle 2"/>
          <p:cNvSpPr>
            <a:spLocks noGrp="1" noChangeArrowheads="1"/>
          </p:cNvSpPr>
          <p:nvPr>
            <p:ph type="title"/>
          </p:nvPr>
        </p:nvSpPr>
        <p:spPr/>
        <p:txBody>
          <a:bodyPr/>
          <a:lstStyle/>
          <a:p>
            <a:pPr eaLnBrk="1" hangingPunct="1"/>
            <a:r>
              <a:rPr lang="en-US" sz="2400"/>
              <a:t>Summary (1)</a:t>
            </a:r>
          </a:p>
        </p:txBody>
      </p:sp>
      <p:sp>
        <p:nvSpPr>
          <p:cNvPr id="97284" name="Rectangle 3"/>
          <p:cNvSpPr>
            <a:spLocks noGrp="1" noChangeArrowheads="1"/>
          </p:cNvSpPr>
          <p:nvPr>
            <p:ph idx="1"/>
          </p:nvPr>
        </p:nvSpPr>
        <p:spPr>
          <a:xfrm>
            <a:off x="1257300" y="2400300"/>
            <a:ext cx="6572250" cy="3600450"/>
          </a:xfrm>
          <a:solidFill>
            <a:schemeClr val="bg1"/>
          </a:solidFill>
        </p:spPr>
        <p:txBody>
          <a:bodyPr/>
          <a:lstStyle/>
          <a:p>
            <a:pPr eaLnBrk="1" hangingPunct="1"/>
            <a:r>
              <a:rPr lang="en-US" sz="2100">
                <a:solidFill>
                  <a:srgbClr val="FF0000"/>
                </a:solidFill>
              </a:rPr>
              <a:t>In the forward direction, the ideal diode conducts any current forced by the external circuit while displaying a zero-voltage drop.</a:t>
            </a:r>
            <a:r>
              <a:rPr lang="en-US" sz="2100"/>
              <a:t>  The ideal diode does not conduct in reverse direction; any applied voltage appears as reverse bias across the diode.</a:t>
            </a:r>
          </a:p>
          <a:p>
            <a:pPr eaLnBrk="1" hangingPunct="1"/>
            <a:r>
              <a:rPr lang="en-US" sz="2100"/>
              <a:t>The unidirectional current flow property makes the diode useful in the </a:t>
            </a:r>
            <a:r>
              <a:rPr lang="en-US" sz="2100">
                <a:solidFill>
                  <a:srgbClr val="FF0000"/>
                </a:solidFill>
              </a:rPr>
              <a:t>design of rectifier circuits.</a:t>
            </a:r>
          </a:p>
          <a:p>
            <a:pPr eaLnBrk="1" hangingPunct="1"/>
            <a:r>
              <a:rPr lang="en-US" sz="2100"/>
              <a:t>The forward conduction of practical silicon-junction diodes is accurately </a:t>
            </a:r>
            <a:r>
              <a:rPr lang="en-US" sz="2100">
                <a:solidFill>
                  <a:srgbClr val="FF0000"/>
                </a:solidFill>
              </a:rPr>
              <a:t>characterized by the relationship </a:t>
            </a:r>
            <a:r>
              <a:rPr lang="en-US" sz="2100" i="1">
                <a:solidFill>
                  <a:srgbClr val="FF0000"/>
                </a:solidFill>
              </a:rPr>
              <a:t>i</a:t>
            </a:r>
            <a:r>
              <a:rPr lang="en-US" sz="2100">
                <a:solidFill>
                  <a:srgbClr val="FF0000"/>
                </a:solidFill>
              </a:rPr>
              <a:t> = </a:t>
            </a:r>
            <a:r>
              <a:rPr lang="en-US" sz="2100" i="1">
                <a:solidFill>
                  <a:srgbClr val="FF0000"/>
                </a:solidFill>
              </a:rPr>
              <a:t>I</a:t>
            </a:r>
            <a:r>
              <a:rPr lang="en-US" sz="2100" i="1" baseline="-25000">
                <a:solidFill>
                  <a:srgbClr val="FF0000"/>
                </a:solidFill>
              </a:rPr>
              <a:t>S</a:t>
            </a:r>
            <a:r>
              <a:rPr lang="en-US" sz="2100" b="1">
                <a:solidFill>
                  <a:srgbClr val="FF0000"/>
                </a:solidFill>
              </a:rPr>
              <a:t>e</a:t>
            </a:r>
            <a:r>
              <a:rPr lang="en-US" sz="2100" baseline="30000">
                <a:solidFill>
                  <a:srgbClr val="FF0000"/>
                </a:solidFill>
              </a:rPr>
              <a:t>V/VT</a:t>
            </a:r>
            <a:r>
              <a:rPr lang="en-US" sz="2100">
                <a:solidFill>
                  <a:srgbClr val="FF0000"/>
                </a:solidFill>
              </a:rPr>
              <a:t>.</a:t>
            </a:r>
          </a:p>
        </p:txBody>
      </p:sp>
      <p:sp>
        <p:nvSpPr>
          <p:cNvPr id="2" name="Date Placeholder 1"/>
          <p:cNvSpPr>
            <a:spLocks noGrp="1"/>
          </p:cNvSpPr>
          <p:nvPr>
            <p:ph type="dt" sz="half" idx="10"/>
          </p:nvPr>
        </p:nvSpPr>
        <p:spPr/>
        <p:txBody>
          <a:bodyPr/>
          <a:lstStyle/>
          <a:p>
            <a:fld id="{607417C7-1B66-46A6-BC3B-C48947370808}" type="datetime1">
              <a:rPr lang="en-US" smtClean="0"/>
              <a:t>10/28/2017</a:t>
            </a:fld>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71</a:t>
            </a:fld>
            <a:endParaRPr lang="en-US"/>
          </a:p>
        </p:txBody>
      </p:sp>
    </p:spTree>
    <p:extLst>
      <p:ext uri="{BB962C8B-B14F-4D97-AF65-F5344CB8AC3E}">
        <p14:creationId xmlns:p14="http://schemas.microsoft.com/office/powerpoint/2010/main" val="868479794"/>
      </p:ext>
    </p:extLst>
  </p:cSld>
  <p:clrMapOvr>
    <a:masterClrMapping/>
  </p:clrMapOvr>
  <p:transition>
    <p:fad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7" name="Rectangle 2"/>
          <p:cNvSpPr>
            <a:spLocks noGrp="1" noChangeArrowheads="1"/>
          </p:cNvSpPr>
          <p:nvPr>
            <p:ph type="title"/>
          </p:nvPr>
        </p:nvSpPr>
        <p:spPr/>
        <p:txBody>
          <a:bodyPr/>
          <a:lstStyle/>
          <a:p>
            <a:pPr eaLnBrk="1" hangingPunct="1"/>
            <a:r>
              <a:rPr lang="en-US" sz="2400"/>
              <a:t>Summary (2)</a:t>
            </a:r>
          </a:p>
        </p:txBody>
      </p:sp>
      <p:sp>
        <p:nvSpPr>
          <p:cNvPr id="98308" name="Rectangle 3"/>
          <p:cNvSpPr>
            <a:spLocks noGrp="1" noChangeArrowheads="1"/>
          </p:cNvSpPr>
          <p:nvPr>
            <p:ph idx="1"/>
          </p:nvPr>
        </p:nvSpPr>
        <p:spPr>
          <a:xfrm>
            <a:off x="1257300" y="2400300"/>
            <a:ext cx="6572250" cy="2971800"/>
          </a:xfrm>
          <a:solidFill>
            <a:schemeClr val="bg1"/>
          </a:solidFill>
        </p:spPr>
        <p:txBody>
          <a:bodyPr/>
          <a:lstStyle/>
          <a:p>
            <a:pPr eaLnBrk="1" hangingPunct="1"/>
            <a:r>
              <a:rPr lang="en-US" sz="2100">
                <a:solidFill>
                  <a:srgbClr val="FF0000"/>
                </a:solidFill>
              </a:rPr>
              <a:t>A silicon diode conducts a negligible current until the forward voltage is at least 0.5</a:t>
            </a:r>
            <a:r>
              <a:rPr lang="en-US" sz="2100" i="1">
                <a:solidFill>
                  <a:srgbClr val="FF0000"/>
                </a:solidFill>
              </a:rPr>
              <a:t>V</a:t>
            </a:r>
            <a:r>
              <a:rPr lang="en-US" sz="2100">
                <a:solidFill>
                  <a:srgbClr val="FF0000"/>
                </a:solidFill>
              </a:rPr>
              <a:t>. </a:t>
            </a:r>
            <a:r>
              <a:rPr lang="en-US" sz="2100"/>
              <a:t> Then, the current increases rapidly with the voltage drop increasing by 60mV for every decade of current change.</a:t>
            </a:r>
          </a:p>
          <a:p>
            <a:pPr eaLnBrk="1" hangingPunct="1"/>
            <a:r>
              <a:rPr lang="en-US" sz="2100">
                <a:solidFill>
                  <a:srgbClr val="FF0000"/>
                </a:solidFill>
              </a:rPr>
              <a:t>In the reverse direction, a silicon diode conducts a current on the order of 10</a:t>
            </a:r>
            <a:r>
              <a:rPr lang="en-US" sz="2100" baseline="30000">
                <a:solidFill>
                  <a:srgbClr val="FF0000"/>
                </a:solidFill>
              </a:rPr>
              <a:t>-9</a:t>
            </a:r>
            <a:r>
              <a:rPr lang="en-US" sz="2100" i="1">
                <a:solidFill>
                  <a:srgbClr val="FF0000"/>
                </a:solidFill>
              </a:rPr>
              <a:t>A</a:t>
            </a:r>
            <a:r>
              <a:rPr lang="en-US" sz="2100">
                <a:solidFill>
                  <a:srgbClr val="FF0000"/>
                </a:solidFill>
              </a:rPr>
              <a:t>.</a:t>
            </a:r>
            <a:r>
              <a:rPr lang="en-US" sz="2100"/>
              <a:t>  This current is much greater than </a:t>
            </a:r>
            <a:r>
              <a:rPr lang="en-US" sz="2100" i="1"/>
              <a:t>I</a:t>
            </a:r>
            <a:r>
              <a:rPr lang="en-US" sz="2100" i="1" baseline="-25000"/>
              <a:t>S</a:t>
            </a:r>
            <a:r>
              <a:rPr lang="en-US" sz="2100"/>
              <a:t> and increases with the magnitude of reverse voltage.</a:t>
            </a:r>
          </a:p>
        </p:txBody>
      </p:sp>
      <p:sp>
        <p:nvSpPr>
          <p:cNvPr id="2" name="Date Placeholder 1"/>
          <p:cNvSpPr>
            <a:spLocks noGrp="1"/>
          </p:cNvSpPr>
          <p:nvPr>
            <p:ph type="dt" sz="half" idx="10"/>
          </p:nvPr>
        </p:nvSpPr>
        <p:spPr/>
        <p:txBody>
          <a:bodyPr/>
          <a:lstStyle/>
          <a:p>
            <a:fld id="{478C4330-2EA2-46C1-99D4-1BAC5E17F852}" type="datetime1">
              <a:rPr lang="en-US" smtClean="0"/>
              <a:t>10/28/2017</a:t>
            </a:fld>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72</a:t>
            </a:fld>
            <a:endParaRPr lang="en-US"/>
          </a:p>
        </p:txBody>
      </p:sp>
    </p:spTree>
    <p:extLst>
      <p:ext uri="{BB962C8B-B14F-4D97-AF65-F5344CB8AC3E}">
        <p14:creationId xmlns:p14="http://schemas.microsoft.com/office/powerpoint/2010/main" val="1855907505"/>
      </p:ext>
    </p:extLst>
  </p:cSld>
  <p:clrMapOvr>
    <a:masterClrMapping/>
  </p:clrMapOvr>
  <p:transition>
    <p:fad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1" name="Rectangle 2"/>
          <p:cNvSpPr>
            <a:spLocks noGrp="1" noChangeArrowheads="1"/>
          </p:cNvSpPr>
          <p:nvPr>
            <p:ph type="title"/>
          </p:nvPr>
        </p:nvSpPr>
        <p:spPr/>
        <p:txBody>
          <a:bodyPr/>
          <a:lstStyle/>
          <a:p>
            <a:pPr eaLnBrk="1" hangingPunct="1"/>
            <a:r>
              <a:rPr lang="en-US" sz="2400"/>
              <a:t>Summary (3)</a:t>
            </a:r>
          </a:p>
        </p:txBody>
      </p:sp>
      <p:sp>
        <p:nvSpPr>
          <p:cNvPr id="99332" name="Rectangle 3"/>
          <p:cNvSpPr>
            <a:spLocks noGrp="1" noChangeArrowheads="1"/>
          </p:cNvSpPr>
          <p:nvPr>
            <p:ph idx="1"/>
          </p:nvPr>
        </p:nvSpPr>
        <p:spPr>
          <a:xfrm>
            <a:off x="1257300" y="2400300"/>
            <a:ext cx="6572250" cy="3600450"/>
          </a:xfrm>
          <a:extLst>
            <a:ext uri="{909E8E84-426E-40DD-AFC4-6F175D3DCCD1}">
              <a14:hiddenFill xmlns:a14="http://schemas.microsoft.com/office/drawing/2010/main">
                <a:solidFill>
                  <a:schemeClr val="bg1"/>
                </a:solidFill>
              </a14:hiddenFill>
            </a:ext>
          </a:extLst>
        </p:spPr>
        <p:txBody>
          <a:bodyPr/>
          <a:lstStyle/>
          <a:p>
            <a:pPr eaLnBrk="1" hangingPunct="1"/>
            <a:r>
              <a:rPr lang="en-US" sz="2100"/>
              <a:t>Beyond a certain value of reverse voltage (that depends on the diode itself), </a:t>
            </a:r>
            <a:r>
              <a:rPr lang="en-US" sz="2100">
                <a:solidFill>
                  <a:srgbClr val="FF0000"/>
                </a:solidFill>
              </a:rPr>
              <a:t>breakdown occurs</a:t>
            </a:r>
            <a:r>
              <a:rPr lang="en-US" sz="2100"/>
              <a:t> and current increases rapidly with a small corresponding increase in voltage.</a:t>
            </a:r>
          </a:p>
          <a:p>
            <a:pPr eaLnBrk="1" hangingPunct="1"/>
            <a:r>
              <a:rPr lang="en-US" sz="2100">
                <a:solidFill>
                  <a:srgbClr val="FF0000"/>
                </a:solidFill>
              </a:rPr>
              <a:t>Diodes designed to operate in the breakdown region are called zener diodes.</a:t>
            </a:r>
            <a:r>
              <a:rPr lang="en-US" sz="2100"/>
              <a:t>  They are employed in the design of voltage regulators whose function is to provide a constant dc voltage that varies little with variations in power supply voltage and / or load current.</a:t>
            </a:r>
          </a:p>
        </p:txBody>
      </p:sp>
      <p:sp>
        <p:nvSpPr>
          <p:cNvPr id="2" name="Date Placeholder 1"/>
          <p:cNvSpPr>
            <a:spLocks noGrp="1"/>
          </p:cNvSpPr>
          <p:nvPr>
            <p:ph type="dt" sz="half" idx="10"/>
          </p:nvPr>
        </p:nvSpPr>
        <p:spPr/>
        <p:txBody>
          <a:bodyPr/>
          <a:lstStyle/>
          <a:p>
            <a:fld id="{C8E713DF-174E-46CD-9B21-2765DE7C4B9E}" type="datetime1">
              <a:rPr lang="en-US" smtClean="0"/>
              <a:t>10/28/2017</a:t>
            </a:fld>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73</a:t>
            </a:fld>
            <a:endParaRPr lang="en-US"/>
          </a:p>
        </p:txBody>
      </p:sp>
    </p:spTree>
    <p:extLst>
      <p:ext uri="{BB962C8B-B14F-4D97-AF65-F5344CB8AC3E}">
        <p14:creationId xmlns:p14="http://schemas.microsoft.com/office/powerpoint/2010/main" val="1650823543"/>
      </p:ext>
    </p:extLst>
  </p:cSld>
  <p:clrMapOvr>
    <a:masterClrMapping/>
  </p:clrMapOvr>
  <p:transition>
    <p:fad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Rectangle 2"/>
          <p:cNvSpPr>
            <a:spLocks noGrp="1" noChangeArrowheads="1"/>
          </p:cNvSpPr>
          <p:nvPr>
            <p:ph type="title"/>
          </p:nvPr>
        </p:nvSpPr>
        <p:spPr/>
        <p:txBody>
          <a:bodyPr/>
          <a:lstStyle/>
          <a:p>
            <a:pPr eaLnBrk="1" hangingPunct="1"/>
            <a:r>
              <a:rPr lang="en-US" sz="2400" dirty="0"/>
              <a:t>Summary (4)</a:t>
            </a:r>
          </a:p>
        </p:txBody>
      </p:sp>
      <p:sp>
        <p:nvSpPr>
          <p:cNvPr id="100356" name="Rectangle 3"/>
          <p:cNvSpPr>
            <a:spLocks noGrp="1" noChangeArrowheads="1"/>
          </p:cNvSpPr>
          <p:nvPr>
            <p:ph idx="1"/>
          </p:nvPr>
        </p:nvSpPr>
        <p:spPr>
          <a:xfrm>
            <a:off x="1257300" y="2400300"/>
            <a:ext cx="6572250" cy="3600450"/>
          </a:xfrm>
          <a:extLst>
            <a:ext uri="{909E8E84-426E-40DD-AFC4-6F175D3DCCD1}">
              <a14:hiddenFill xmlns:a14="http://schemas.microsoft.com/office/drawing/2010/main">
                <a:solidFill>
                  <a:schemeClr val="bg1"/>
                </a:solidFill>
              </a14:hiddenFill>
            </a:ext>
          </a:extLst>
        </p:spPr>
        <p:txBody>
          <a:bodyPr/>
          <a:lstStyle/>
          <a:p>
            <a:pPr eaLnBrk="1" hangingPunct="1"/>
            <a:r>
              <a:rPr lang="en-US" sz="2100">
                <a:solidFill>
                  <a:srgbClr val="FF0000"/>
                </a:solidFill>
              </a:rPr>
              <a:t>In many applications, a conducting diode is modeled as having a constant voltage drop</a:t>
            </a:r>
            <a:r>
              <a:rPr lang="en-US" sz="2100"/>
              <a:t> – usually with value of approximately 0.7V.</a:t>
            </a:r>
          </a:p>
          <a:p>
            <a:pPr eaLnBrk="1" hangingPunct="1"/>
            <a:r>
              <a:rPr lang="en-US" sz="2100"/>
              <a:t>A diode biased to operate at a dc current </a:t>
            </a:r>
            <a:r>
              <a:rPr lang="en-US" sz="2100" i="1"/>
              <a:t>I</a:t>
            </a:r>
            <a:r>
              <a:rPr lang="en-US" sz="2100" i="1" baseline="-25000"/>
              <a:t>D</a:t>
            </a:r>
            <a:r>
              <a:rPr lang="en-US" sz="2100"/>
              <a:t> has </a:t>
            </a:r>
            <a:r>
              <a:rPr lang="en-US" sz="2100">
                <a:solidFill>
                  <a:srgbClr val="FF0000"/>
                </a:solidFill>
              </a:rPr>
              <a:t>small signal resistance </a:t>
            </a:r>
            <a:r>
              <a:rPr lang="en-US" sz="2100" i="1">
                <a:solidFill>
                  <a:srgbClr val="FF0000"/>
                </a:solidFill>
              </a:rPr>
              <a:t>r</a:t>
            </a:r>
            <a:r>
              <a:rPr lang="en-US" sz="2100" i="1" baseline="-25000">
                <a:solidFill>
                  <a:srgbClr val="FF0000"/>
                </a:solidFill>
              </a:rPr>
              <a:t>d</a:t>
            </a:r>
            <a:r>
              <a:rPr lang="en-US" sz="2100">
                <a:solidFill>
                  <a:srgbClr val="FF0000"/>
                </a:solidFill>
              </a:rPr>
              <a:t> = </a:t>
            </a:r>
            <a:r>
              <a:rPr lang="en-US" sz="2100" i="1">
                <a:solidFill>
                  <a:srgbClr val="FF0000"/>
                </a:solidFill>
              </a:rPr>
              <a:t>V</a:t>
            </a:r>
            <a:r>
              <a:rPr lang="en-US" sz="2100" i="1" baseline="-25000">
                <a:solidFill>
                  <a:srgbClr val="FF0000"/>
                </a:solidFill>
              </a:rPr>
              <a:t>T</a:t>
            </a:r>
            <a:r>
              <a:rPr lang="en-US" sz="2100">
                <a:solidFill>
                  <a:srgbClr val="FF0000"/>
                </a:solidFill>
              </a:rPr>
              <a:t>/</a:t>
            </a:r>
            <a:r>
              <a:rPr lang="en-US" sz="2100" i="1">
                <a:solidFill>
                  <a:srgbClr val="FF0000"/>
                </a:solidFill>
              </a:rPr>
              <a:t>I</a:t>
            </a:r>
            <a:r>
              <a:rPr lang="en-US" sz="2100" i="1" baseline="-25000">
                <a:solidFill>
                  <a:srgbClr val="FF0000"/>
                </a:solidFill>
              </a:rPr>
              <a:t>D</a:t>
            </a:r>
            <a:r>
              <a:rPr lang="en-US" sz="2100">
                <a:solidFill>
                  <a:srgbClr val="FF0000"/>
                </a:solidFill>
              </a:rPr>
              <a:t>.</a:t>
            </a:r>
          </a:p>
          <a:p>
            <a:pPr eaLnBrk="1" hangingPunct="1"/>
            <a:r>
              <a:rPr lang="en-US" sz="2100"/>
              <a:t>Rectifiers covert ac voltage into unipolar voltages.  Half-wave rectifiers do this by passing the voltage in half of each cycle and blocking the opposite-polarity voltage in the other half of the cycle.</a:t>
            </a:r>
          </a:p>
        </p:txBody>
      </p:sp>
      <p:sp>
        <p:nvSpPr>
          <p:cNvPr id="2" name="Date Placeholder 1"/>
          <p:cNvSpPr>
            <a:spLocks noGrp="1"/>
          </p:cNvSpPr>
          <p:nvPr>
            <p:ph type="dt" sz="half" idx="10"/>
          </p:nvPr>
        </p:nvSpPr>
        <p:spPr/>
        <p:txBody>
          <a:bodyPr/>
          <a:lstStyle/>
          <a:p>
            <a:fld id="{B203033A-8A9A-4EAF-979F-F8D2F00EA0C3}" type="datetime1">
              <a:rPr lang="en-US" smtClean="0"/>
              <a:t>10/28/2017</a:t>
            </a:fld>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74</a:t>
            </a:fld>
            <a:endParaRPr lang="en-US"/>
          </a:p>
        </p:txBody>
      </p:sp>
    </p:spTree>
    <p:extLst>
      <p:ext uri="{BB962C8B-B14F-4D97-AF65-F5344CB8AC3E}">
        <p14:creationId xmlns:p14="http://schemas.microsoft.com/office/powerpoint/2010/main" val="2391765909"/>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a:xfrm>
            <a:off x="1771650" y="971550"/>
            <a:ext cx="5715000" cy="971550"/>
          </a:xfrm>
        </p:spPr>
        <p:txBody>
          <a:bodyPr/>
          <a:lstStyle/>
          <a:p>
            <a:pPr eaLnBrk="1" hangingPunct="1"/>
            <a:r>
              <a:rPr lang="en-US" sz="2400" dirty="0"/>
              <a:t>4.1.1. Current-Voltage Characteristic</a:t>
            </a:r>
            <a:endParaRPr lang="en-US" sz="2400" dirty="0">
              <a:solidFill>
                <a:srgbClr val="777777"/>
              </a:solidFill>
            </a:endParaRPr>
          </a:p>
        </p:txBody>
      </p:sp>
      <p:sp>
        <p:nvSpPr>
          <p:cNvPr id="6148" name="Rectangle 3"/>
          <p:cNvSpPr>
            <a:spLocks noGrp="1" noChangeArrowheads="1"/>
          </p:cNvSpPr>
          <p:nvPr>
            <p:ph idx="1"/>
          </p:nvPr>
        </p:nvSpPr>
        <p:spPr/>
        <p:txBody>
          <a:bodyPr>
            <a:normAutofit/>
          </a:bodyPr>
          <a:lstStyle/>
          <a:p>
            <a:pPr eaLnBrk="1" hangingPunct="1"/>
            <a:r>
              <a:rPr lang="en-US" sz="2400" b="1" dirty="0">
                <a:solidFill>
                  <a:srgbClr val="3333FF"/>
                </a:solidFill>
              </a:rPr>
              <a:t>cathode </a:t>
            </a:r>
            <a:r>
              <a:rPr lang="en-US" sz="2400" dirty="0"/>
              <a:t>–</a:t>
            </a:r>
            <a:r>
              <a:rPr lang="en-US" sz="2400" b="1" dirty="0">
                <a:solidFill>
                  <a:srgbClr val="3333FF"/>
                </a:solidFill>
              </a:rPr>
              <a:t> </a:t>
            </a:r>
            <a:r>
              <a:rPr lang="en-US" sz="2400" dirty="0"/>
              <a:t>negative terminal, </a:t>
            </a:r>
            <a:r>
              <a:rPr lang="en-US" sz="2400" dirty="0">
                <a:solidFill>
                  <a:srgbClr val="FF0000"/>
                </a:solidFill>
              </a:rPr>
              <a:t>from </a:t>
            </a:r>
            <a:r>
              <a:rPr lang="en-US" sz="2400" dirty="0"/>
              <a:t>which current flows</a:t>
            </a:r>
          </a:p>
          <a:p>
            <a:pPr eaLnBrk="1" hangingPunct="1"/>
            <a:r>
              <a:rPr lang="en-US" sz="2400" b="1" dirty="0">
                <a:solidFill>
                  <a:srgbClr val="3333FF"/>
                </a:solidFill>
              </a:rPr>
              <a:t>anode</a:t>
            </a:r>
            <a:r>
              <a:rPr lang="en-US" sz="2400" dirty="0"/>
              <a:t> – positive terminal of diode,</a:t>
            </a:r>
            <a:r>
              <a:rPr lang="en-US" sz="2400" dirty="0">
                <a:solidFill>
                  <a:srgbClr val="3333FF"/>
                </a:solidFill>
              </a:rPr>
              <a:t> </a:t>
            </a:r>
            <a:r>
              <a:rPr lang="en-US" sz="2400" dirty="0">
                <a:solidFill>
                  <a:srgbClr val="FF0000"/>
                </a:solidFill>
              </a:rPr>
              <a:t>into </a:t>
            </a:r>
            <a:r>
              <a:rPr lang="en-US" sz="2400" dirty="0"/>
              <a:t>which current flows</a:t>
            </a:r>
          </a:p>
          <a:p>
            <a:pPr eaLnBrk="1" hangingPunct="1"/>
            <a:r>
              <a:rPr lang="en-US" sz="2400" dirty="0"/>
              <a:t>voltage-current (</a:t>
            </a:r>
            <a:r>
              <a:rPr lang="en-US" sz="2400" i="1" dirty="0"/>
              <a:t>VI</a:t>
            </a:r>
            <a:r>
              <a:rPr lang="en-US" sz="2400" dirty="0"/>
              <a:t>) behavior is:</a:t>
            </a:r>
          </a:p>
          <a:p>
            <a:pPr lvl="1"/>
            <a:r>
              <a:rPr lang="en-US" sz="2400" dirty="0"/>
              <a:t>nonlinear curve consists of straight-line segments and it is called </a:t>
            </a:r>
            <a:r>
              <a:rPr lang="en-US" sz="2400" dirty="0">
                <a:solidFill>
                  <a:srgbClr val="FF0000"/>
                </a:solidFill>
              </a:rPr>
              <a:t>piecewise linear.</a:t>
            </a:r>
            <a:endParaRPr lang="en-US" dirty="0" smtClean="0"/>
          </a:p>
        </p:txBody>
      </p:sp>
      <p:sp>
        <p:nvSpPr>
          <p:cNvPr id="2" name="Date Placeholder 1"/>
          <p:cNvSpPr>
            <a:spLocks noGrp="1"/>
          </p:cNvSpPr>
          <p:nvPr>
            <p:ph type="dt" sz="half" idx="10"/>
          </p:nvPr>
        </p:nvSpPr>
        <p:spPr/>
        <p:txBody>
          <a:bodyPr/>
          <a:lstStyle/>
          <a:p>
            <a:fld id="{9830F823-C529-44E6-B909-573625CDAF56}" type="datetime1">
              <a:rPr lang="en-US" smtClean="0"/>
              <a:t>10/28/2017</a:t>
            </a:fld>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8</a:t>
            </a:fld>
            <a:endParaRPr lang="en-US"/>
          </a:p>
        </p:txBody>
      </p:sp>
    </p:spTree>
    <p:extLst>
      <p:ext uri="{BB962C8B-B14F-4D97-AF65-F5344CB8AC3E}">
        <p14:creationId xmlns:p14="http://schemas.microsoft.com/office/powerpoint/2010/main" val="761669628"/>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a:solidFill>
            <a:srgbClr val="FFFF99"/>
          </a:solidFill>
        </p:spPr>
        <p:txBody>
          <a:bodyPr/>
          <a:lstStyle/>
          <a:p>
            <a:pPr eaLnBrk="1" hangingPunct="1"/>
            <a:r>
              <a:rPr lang="en-US" sz="1800"/>
              <a:t>4.1.1: Current-Voltage</a:t>
            </a:r>
            <a:br>
              <a:rPr lang="en-US" sz="1800"/>
            </a:br>
            <a:r>
              <a:rPr lang="en-US" sz="1800"/>
              <a:t>Characteristic </a:t>
            </a:r>
            <a:r>
              <a:rPr lang="en-US" sz="1800">
                <a:solidFill>
                  <a:srgbClr val="777777"/>
                </a:solidFill>
              </a:rPr>
              <a:t>of the Ideal Diode</a:t>
            </a:r>
          </a:p>
        </p:txBody>
      </p:sp>
      <p:sp>
        <p:nvSpPr>
          <p:cNvPr id="7172" name="Rectangle 3"/>
          <p:cNvSpPr>
            <a:spLocks noGrp="1" noChangeArrowheads="1"/>
          </p:cNvSpPr>
          <p:nvPr>
            <p:ph sz="half" idx="1"/>
          </p:nvPr>
        </p:nvSpPr>
        <p:spPr/>
        <p:txBody>
          <a:bodyPr/>
          <a:lstStyle/>
          <a:p>
            <a:pPr eaLnBrk="1" hangingPunct="1">
              <a:lnSpc>
                <a:spcPct val="90000"/>
              </a:lnSpc>
            </a:pPr>
            <a:r>
              <a:rPr lang="en-US" sz="1500" b="1">
                <a:solidFill>
                  <a:srgbClr val="3333FF"/>
                </a:solidFill>
              </a:rPr>
              <a:t>ideal diode:</a:t>
            </a:r>
            <a:r>
              <a:rPr lang="en-US" sz="1500"/>
              <a:t> is most fundament nonlinear circuit element</a:t>
            </a:r>
          </a:p>
          <a:p>
            <a:pPr lvl="1" eaLnBrk="1" hangingPunct="1">
              <a:lnSpc>
                <a:spcPct val="90000"/>
              </a:lnSpc>
            </a:pPr>
            <a:r>
              <a:rPr lang="en-US"/>
              <a:t>two terminal device with </a:t>
            </a:r>
            <a:r>
              <a:rPr lang="en-US">
                <a:solidFill>
                  <a:srgbClr val="FF0000"/>
                </a:solidFill>
              </a:rPr>
              <a:t>circuit symbol</a:t>
            </a:r>
            <a:r>
              <a:rPr lang="en-US"/>
              <a:t> to right</a:t>
            </a:r>
          </a:p>
          <a:p>
            <a:pPr lvl="1" eaLnBrk="1" hangingPunct="1">
              <a:lnSpc>
                <a:spcPct val="90000"/>
              </a:lnSpc>
            </a:pPr>
            <a:r>
              <a:rPr lang="en-US"/>
              <a:t>operates in </a:t>
            </a:r>
            <a:r>
              <a:rPr lang="en-US">
                <a:solidFill>
                  <a:srgbClr val="FF0000"/>
                </a:solidFill>
              </a:rPr>
              <a:t>two modes</a:t>
            </a:r>
            <a:r>
              <a:rPr lang="en-US"/>
              <a:t> forward and reverse bias</a:t>
            </a:r>
          </a:p>
          <a:p>
            <a:pPr lvl="1" eaLnBrk="1" hangingPunct="1">
              <a:lnSpc>
                <a:spcPct val="90000"/>
              </a:lnSpc>
            </a:pPr>
            <a:endParaRPr lang="en-US"/>
          </a:p>
        </p:txBody>
      </p:sp>
      <p:sp>
        <p:nvSpPr>
          <p:cNvPr id="7173" name="Rectangle 4"/>
          <p:cNvSpPr>
            <a:spLocks noGrp="1" noChangeArrowheads="1"/>
          </p:cNvSpPr>
          <p:nvPr>
            <p:ph sz="half" idx="2"/>
          </p:nvPr>
        </p:nvSpPr>
        <p:spPr/>
        <p:txBody>
          <a:bodyPr/>
          <a:lstStyle/>
          <a:p>
            <a:pPr eaLnBrk="1" hangingPunct="1">
              <a:lnSpc>
                <a:spcPct val="90000"/>
              </a:lnSpc>
            </a:pPr>
            <a:endParaRPr lang="en-US" sz="1500"/>
          </a:p>
        </p:txBody>
      </p:sp>
      <p:sp>
        <p:nvSpPr>
          <p:cNvPr id="2" name="Date Placeholder 1"/>
          <p:cNvSpPr>
            <a:spLocks noGrp="1"/>
          </p:cNvSpPr>
          <p:nvPr>
            <p:ph type="dt" sz="half" idx="10"/>
          </p:nvPr>
        </p:nvSpPr>
        <p:spPr/>
        <p:txBody>
          <a:bodyPr/>
          <a:lstStyle/>
          <a:p>
            <a:fld id="{5C951E61-1DAC-472E-AE44-C0D515E2CC5B}" type="datetime1">
              <a:rPr lang="en-US" smtClean="0"/>
              <a:t>10/28/2017</a:t>
            </a:fld>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9</a:t>
            </a:fld>
            <a:endParaRPr lang="en-US"/>
          </a:p>
        </p:txBody>
      </p:sp>
      <p:sp>
        <p:nvSpPr>
          <p:cNvPr id="7174" name="Text Box 5"/>
          <p:cNvSpPr txBox="1">
            <a:spLocks noChangeArrowheads="1"/>
          </p:cNvSpPr>
          <p:nvPr/>
        </p:nvSpPr>
        <p:spPr bwMode="auto">
          <a:xfrm>
            <a:off x="4572000" y="5029201"/>
            <a:ext cx="3257550"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Calibri" pitchFamily="34" charset="0"/>
              </a:defRPr>
            </a:lvl1pPr>
            <a:lvl2pPr marL="742950" indent="-285750" eaLnBrk="0" hangingPunct="0">
              <a:defRPr sz="1600">
                <a:solidFill>
                  <a:schemeClr val="tx1"/>
                </a:solidFill>
                <a:latin typeface="Calibri" pitchFamily="34" charset="0"/>
              </a:defRPr>
            </a:lvl2pPr>
            <a:lvl3pPr marL="1143000" indent="-228600" eaLnBrk="0" hangingPunct="0">
              <a:defRPr sz="1600">
                <a:solidFill>
                  <a:schemeClr val="tx1"/>
                </a:solidFill>
                <a:latin typeface="Calibri" pitchFamily="34" charset="0"/>
              </a:defRPr>
            </a:lvl3pPr>
            <a:lvl4pPr marL="1600200" indent="-228600" eaLnBrk="0" hangingPunct="0">
              <a:defRPr sz="1600">
                <a:solidFill>
                  <a:schemeClr val="tx1"/>
                </a:solidFill>
                <a:latin typeface="Calibri" pitchFamily="34" charset="0"/>
              </a:defRPr>
            </a:lvl4pPr>
            <a:lvl5pPr marL="2057400" indent="-228600" eaLnBrk="0" hangingPunct="0">
              <a:defRPr sz="1600">
                <a:solidFill>
                  <a:schemeClr val="tx1"/>
                </a:solidFill>
                <a:latin typeface="Calibri" pitchFamily="34" charset="0"/>
              </a:defRPr>
            </a:lvl5pPr>
            <a:lvl6pPr marL="2514600" indent="-228600" algn="r" eaLnBrk="0" fontAlgn="base" hangingPunct="0">
              <a:spcBef>
                <a:spcPct val="0"/>
              </a:spcBef>
              <a:spcAft>
                <a:spcPct val="0"/>
              </a:spcAft>
              <a:defRPr sz="1600">
                <a:solidFill>
                  <a:schemeClr val="tx1"/>
                </a:solidFill>
                <a:latin typeface="Calibri" pitchFamily="34" charset="0"/>
              </a:defRPr>
            </a:lvl6pPr>
            <a:lvl7pPr marL="2971800" indent="-228600" algn="r" eaLnBrk="0" fontAlgn="base" hangingPunct="0">
              <a:spcBef>
                <a:spcPct val="0"/>
              </a:spcBef>
              <a:spcAft>
                <a:spcPct val="0"/>
              </a:spcAft>
              <a:defRPr sz="1600">
                <a:solidFill>
                  <a:schemeClr val="tx1"/>
                </a:solidFill>
                <a:latin typeface="Calibri" pitchFamily="34" charset="0"/>
              </a:defRPr>
            </a:lvl7pPr>
            <a:lvl8pPr marL="3429000" indent="-228600" algn="r" eaLnBrk="0" fontAlgn="base" hangingPunct="0">
              <a:spcBef>
                <a:spcPct val="0"/>
              </a:spcBef>
              <a:spcAft>
                <a:spcPct val="0"/>
              </a:spcAft>
              <a:defRPr sz="1600">
                <a:solidFill>
                  <a:schemeClr val="tx1"/>
                </a:solidFill>
                <a:latin typeface="Calibri" pitchFamily="34" charset="0"/>
              </a:defRPr>
            </a:lvl8pPr>
            <a:lvl9pPr marL="3886200" indent="-228600" algn="r" eaLnBrk="0" fontAlgn="base" hangingPunct="0">
              <a:spcBef>
                <a:spcPct val="0"/>
              </a:spcBef>
              <a:spcAft>
                <a:spcPct val="0"/>
              </a:spcAft>
              <a:defRPr sz="1600">
                <a:solidFill>
                  <a:schemeClr val="tx1"/>
                </a:solidFill>
                <a:latin typeface="Calibri" pitchFamily="34" charset="0"/>
              </a:defRPr>
            </a:lvl9pPr>
          </a:lstStyle>
          <a:p>
            <a:pPr algn="ctr" eaLnBrk="1" hangingPunct="1">
              <a:spcBef>
                <a:spcPct val="50000"/>
              </a:spcBef>
            </a:pPr>
            <a:r>
              <a:rPr lang="en-US" sz="1500" b="1"/>
              <a:t>figure 4.1.</a:t>
            </a:r>
          </a:p>
        </p:txBody>
      </p:sp>
      <p:sp>
        <p:nvSpPr>
          <p:cNvPr id="7175" name="Rectangle 6"/>
          <p:cNvSpPr>
            <a:spLocks noChangeArrowheads="1"/>
          </p:cNvSpPr>
          <p:nvPr/>
        </p:nvSpPr>
        <p:spPr bwMode="auto">
          <a:xfrm>
            <a:off x="1143000" y="857250"/>
            <a:ext cx="6858000" cy="51435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pic>
        <p:nvPicPr>
          <p:cNvPr id="7176" name="Picture 14" descr="se04F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8850" y="2343150"/>
            <a:ext cx="4629150" cy="349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7" name="Text Box 8"/>
          <p:cNvSpPr txBox="1">
            <a:spLocks noChangeArrowheads="1"/>
          </p:cNvSpPr>
          <p:nvPr/>
        </p:nvSpPr>
        <p:spPr bwMode="auto">
          <a:xfrm>
            <a:off x="1485900" y="2514601"/>
            <a:ext cx="1771650" cy="646331"/>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Calibri" pitchFamily="34" charset="0"/>
              </a:defRPr>
            </a:lvl1pPr>
            <a:lvl2pPr marL="742950" indent="-285750" eaLnBrk="0" hangingPunct="0">
              <a:defRPr sz="1600">
                <a:solidFill>
                  <a:schemeClr val="tx1"/>
                </a:solidFill>
                <a:latin typeface="Calibri" pitchFamily="34" charset="0"/>
              </a:defRPr>
            </a:lvl2pPr>
            <a:lvl3pPr marL="1143000" indent="-228600" eaLnBrk="0" hangingPunct="0">
              <a:defRPr sz="1600">
                <a:solidFill>
                  <a:schemeClr val="tx1"/>
                </a:solidFill>
                <a:latin typeface="Calibri" pitchFamily="34" charset="0"/>
              </a:defRPr>
            </a:lvl3pPr>
            <a:lvl4pPr marL="1600200" indent="-228600" eaLnBrk="0" hangingPunct="0">
              <a:defRPr sz="1600">
                <a:solidFill>
                  <a:schemeClr val="tx1"/>
                </a:solidFill>
                <a:latin typeface="Calibri" pitchFamily="34" charset="0"/>
              </a:defRPr>
            </a:lvl4pPr>
            <a:lvl5pPr marL="2057400" indent="-228600" eaLnBrk="0" hangingPunct="0">
              <a:defRPr sz="1600">
                <a:solidFill>
                  <a:schemeClr val="tx1"/>
                </a:solidFill>
                <a:latin typeface="Calibri" pitchFamily="34" charset="0"/>
              </a:defRPr>
            </a:lvl5pPr>
            <a:lvl6pPr marL="2514600" indent="-228600" algn="r" eaLnBrk="0" fontAlgn="base" hangingPunct="0">
              <a:spcBef>
                <a:spcPct val="0"/>
              </a:spcBef>
              <a:spcAft>
                <a:spcPct val="0"/>
              </a:spcAft>
              <a:defRPr sz="1600">
                <a:solidFill>
                  <a:schemeClr val="tx1"/>
                </a:solidFill>
                <a:latin typeface="Calibri" pitchFamily="34" charset="0"/>
              </a:defRPr>
            </a:lvl6pPr>
            <a:lvl7pPr marL="2971800" indent="-228600" algn="r" eaLnBrk="0" fontAlgn="base" hangingPunct="0">
              <a:spcBef>
                <a:spcPct val="0"/>
              </a:spcBef>
              <a:spcAft>
                <a:spcPct val="0"/>
              </a:spcAft>
              <a:defRPr sz="1600">
                <a:solidFill>
                  <a:schemeClr val="tx1"/>
                </a:solidFill>
                <a:latin typeface="Calibri" pitchFamily="34" charset="0"/>
              </a:defRPr>
            </a:lvl7pPr>
            <a:lvl8pPr marL="3429000" indent="-228600" algn="r" eaLnBrk="0" fontAlgn="base" hangingPunct="0">
              <a:spcBef>
                <a:spcPct val="0"/>
              </a:spcBef>
              <a:spcAft>
                <a:spcPct val="0"/>
              </a:spcAft>
              <a:defRPr sz="1600">
                <a:solidFill>
                  <a:schemeClr val="tx1"/>
                </a:solidFill>
                <a:latin typeface="Calibri" pitchFamily="34" charset="0"/>
              </a:defRPr>
            </a:lvl8pPr>
            <a:lvl9pPr marL="3886200" indent="-228600" algn="r" eaLnBrk="0" fontAlgn="base" hangingPunct="0">
              <a:spcBef>
                <a:spcPct val="0"/>
              </a:spcBef>
              <a:spcAft>
                <a:spcPct val="0"/>
              </a:spcAft>
              <a:defRPr sz="1600">
                <a:solidFill>
                  <a:schemeClr val="tx1"/>
                </a:solidFill>
                <a:latin typeface="Calibri" pitchFamily="34" charset="0"/>
              </a:defRPr>
            </a:lvl9pPr>
          </a:lstStyle>
          <a:p>
            <a:pPr algn="ctr" eaLnBrk="1" hangingPunct="1">
              <a:spcBef>
                <a:spcPct val="50000"/>
              </a:spcBef>
            </a:pPr>
            <a:r>
              <a:rPr lang="en-US" sz="1800">
                <a:solidFill>
                  <a:srgbClr val="FF0000"/>
                </a:solidFill>
              </a:rPr>
              <a:t>device symbol with two nodes</a:t>
            </a:r>
          </a:p>
        </p:txBody>
      </p:sp>
      <p:sp>
        <p:nvSpPr>
          <p:cNvPr id="7178" name="Text Box 9"/>
          <p:cNvSpPr txBox="1">
            <a:spLocks noChangeArrowheads="1"/>
          </p:cNvSpPr>
          <p:nvPr/>
        </p:nvSpPr>
        <p:spPr bwMode="auto">
          <a:xfrm>
            <a:off x="5657850" y="1624014"/>
            <a:ext cx="1771650" cy="92333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Calibri" pitchFamily="34" charset="0"/>
              </a:defRPr>
            </a:lvl1pPr>
            <a:lvl2pPr marL="742950" indent="-285750" eaLnBrk="0" hangingPunct="0">
              <a:defRPr sz="1600">
                <a:solidFill>
                  <a:schemeClr val="tx1"/>
                </a:solidFill>
                <a:latin typeface="Calibri" pitchFamily="34" charset="0"/>
              </a:defRPr>
            </a:lvl2pPr>
            <a:lvl3pPr marL="1143000" indent="-228600" eaLnBrk="0" hangingPunct="0">
              <a:defRPr sz="1600">
                <a:solidFill>
                  <a:schemeClr val="tx1"/>
                </a:solidFill>
                <a:latin typeface="Calibri" pitchFamily="34" charset="0"/>
              </a:defRPr>
            </a:lvl3pPr>
            <a:lvl4pPr marL="1600200" indent="-228600" eaLnBrk="0" hangingPunct="0">
              <a:defRPr sz="1600">
                <a:solidFill>
                  <a:schemeClr val="tx1"/>
                </a:solidFill>
                <a:latin typeface="Calibri" pitchFamily="34" charset="0"/>
              </a:defRPr>
            </a:lvl4pPr>
            <a:lvl5pPr marL="2057400" indent="-228600" eaLnBrk="0" hangingPunct="0">
              <a:defRPr sz="1600">
                <a:solidFill>
                  <a:schemeClr val="tx1"/>
                </a:solidFill>
                <a:latin typeface="Calibri" pitchFamily="34" charset="0"/>
              </a:defRPr>
            </a:lvl5pPr>
            <a:lvl6pPr marL="2514600" indent="-228600" algn="r" eaLnBrk="0" fontAlgn="base" hangingPunct="0">
              <a:spcBef>
                <a:spcPct val="0"/>
              </a:spcBef>
              <a:spcAft>
                <a:spcPct val="0"/>
              </a:spcAft>
              <a:defRPr sz="1600">
                <a:solidFill>
                  <a:schemeClr val="tx1"/>
                </a:solidFill>
                <a:latin typeface="Calibri" pitchFamily="34" charset="0"/>
              </a:defRPr>
            </a:lvl6pPr>
            <a:lvl7pPr marL="2971800" indent="-228600" algn="r" eaLnBrk="0" fontAlgn="base" hangingPunct="0">
              <a:spcBef>
                <a:spcPct val="0"/>
              </a:spcBef>
              <a:spcAft>
                <a:spcPct val="0"/>
              </a:spcAft>
              <a:defRPr sz="1600">
                <a:solidFill>
                  <a:schemeClr val="tx1"/>
                </a:solidFill>
                <a:latin typeface="Calibri" pitchFamily="34" charset="0"/>
              </a:defRPr>
            </a:lvl7pPr>
            <a:lvl8pPr marL="3429000" indent="-228600" algn="r" eaLnBrk="0" fontAlgn="base" hangingPunct="0">
              <a:spcBef>
                <a:spcPct val="0"/>
              </a:spcBef>
              <a:spcAft>
                <a:spcPct val="0"/>
              </a:spcAft>
              <a:defRPr sz="1600">
                <a:solidFill>
                  <a:schemeClr val="tx1"/>
                </a:solidFill>
                <a:latin typeface="Calibri" pitchFamily="34" charset="0"/>
              </a:defRPr>
            </a:lvl8pPr>
            <a:lvl9pPr marL="3886200" indent="-228600" algn="r" eaLnBrk="0" fontAlgn="base" hangingPunct="0">
              <a:spcBef>
                <a:spcPct val="0"/>
              </a:spcBef>
              <a:spcAft>
                <a:spcPct val="0"/>
              </a:spcAft>
              <a:defRPr sz="1600">
                <a:solidFill>
                  <a:schemeClr val="tx1"/>
                </a:solidFill>
                <a:latin typeface="Calibri" pitchFamily="34" charset="0"/>
              </a:defRPr>
            </a:lvl9pPr>
          </a:lstStyle>
          <a:p>
            <a:pPr algn="ctr" eaLnBrk="1" hangingPunct="1">
              <a:spcBef>
                <a:spcPct val="50000"/>
              </a:spcBef>
            </a:pPr>
            <a:r>
              <a:rPr lang="en-US" sz="1800" b="1">
                <a:solidFill>
                  <a:srgbClr val="FF0000"/>
                </a:solidFill>
              </a:rPr>
              <a:t>mode #1:</a:t>
            </a:r>
            <a:r>
              <a:rPr lang="en-US" sz="1800">
                <a:solidFill>
                  <a:srgbClr val="FF0000"/>
                </a:solidFill>
              </a:rPr>
              <a:t> forward bias = short ckt</a:t>
            </a:r>
          </a:p>
        </p:txBody>
      </p:sp>
      <p:sp>
        <p:nvSpPr>
          <p:cNvPr id="7179" name="Text Box 10"/>
          <p:cNvSpPr txBox="1">
            <a:spLocks noChangeArrowheads="1"/>
          </p:cNvSpPr>
          <p:nvPr/>
        </p:nvSpPr>
        <p:spPr bwMode="auto">
          <a:xfrm>
            <a:off x="3486150" y="1624014"/>
            <a:ext cx="1771650" cy="92333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Calibri" pitchFamily="34" charset="0"/>
              </a:defRPr>
            </a:lvl1pPr>
            <a:lvl2pPr marL="742950" indent="-285750" eaLnBrk="0" hangingPunct="0">
              <a:defRPr sz="1600">
                <a:solidFill>
                  <a:schemeClr val="tx1"/>
                </a:solidFill>
                <a:latin typeface="Calibri" pitchFamily="34" charset="0"/>
              </a:defRPr>
            </a:lvl2pPr>
            <a:lvl3pPr marL="1143000" indent="-228600" eaLnBrk="0" hangingPunct="0">
              <a:defRPr sz="1600">
                <a:solidFill>
                  <a:schemeClr val="tx1"/>
                </a:solidFill>
                <a:latin typeface="Calibri" pitchFamily="34" charset="0"/>
              </a:defRPr>
            </a:lvl3pPr>
            <a:lvl4pPr marL="1600200" indent="-228600" eaLnBrk="0" hangingPunct="0">
              <a:defRPr sz="1600">
                <a:solidFill>
                  <a:schemeClr val="tx1"/>
                </a:solidFill>
                <a:latin typeface="Calibri" pitchFamily="34" charset="0"/>
              </a:defRPr>
            </a:lvl4pPr>
            <a:lvl5pPr marL="2057400" indent="-228600" eaLnBrk="0" hangingPunct="0">
              <a:defRPr sz="1600">
                <a:solidFill>
                  <a:schemeClr val="tx1"/>
                </a:solidFill>
                <a:latin typeface="Calibri" pitchFamily="34" charset="0"/>
              </a:defRPr>
            </a:lvl5pPr>
            <a:lvl6pPr marL="2514600" indent="-228600" algn="r" eaLnBrk="0" fontAlgn="base" hangingPunct="0">
              <a:spcBef>
                <a:spcPct val="0"/>
              </a:spcBef>
              <a:spcAft>
                <a:spcPct val="0"/>
              </a:spcAft>
              <a:defRPr sz="1600">
                <a:solidFill>
                  <a:schemeClr val="tx1"/>
                </a:solidFill>
                <a:latin typeface="Calibri" pitchFamily="34" charset="0"/>
              </a:defRPr>
            </a:lvl6pPr>
            <a:lvl7pPr marL="2971800" indent="-228600" algn="r" eaLnBrk="0" fontAlgn="base" hangingPunct="0">
              <a:spcBef>
                <a:spcPct val="0"/>
              </a:spcBef>
              <a:spcAft>
                <a:spcPct val="0"/>
              </a:spcAft>
              <a:defRPr sz="1600">
                <a:solidFill>
                  <a:schemeClr val="tx1"/>
                </a:solidFill>
                <a:latin typeface="Calibri" pitchFamily="34" charset="0"/>
              </a:defRPr>
            </a:lvl7pPr>
            <a:lvl8pPr marL="3429000" indent="-228600" algn="r" eaLnBrk="0" fontAlgn="base" hangingPunct="0">
              <a:spcBef>
                <a:spcPct val="0"/>
              </a:spcBef>
              <a:spcAft>
                <a:spcPct val="0"/>
              </a:spcAft>
              <a:defRPr sz="1600">
                <a:solidFill>
                  <a:schemeClr val="tx1"/>
                </a:solidFill>
                <a:latin typeface="Calibri" pitchFamily="34" charset="0"/>
              </a:defRPr>
            </a:lvl8pPr>
            <a:lvl9pPr marL="3886200" indent="-228600" algn="r" eaLnBrk="0" fontAlgn="base" hangingPunct="0">
              <a:spcBef>
                <a:spcPct val="0"/>
              </a:spcBef>
              <a:spcAft>
                <a:spcPct val="0"/>
              </a:spcAft>
              <a:defRPr sz="1600">
                <a:solidFill>
                  <a:schemeClr val="tx1"/>
                </a:solidFill>
                <a:latin typeface="Calibri" pitchFamily="34" charset="0"/>
              </a:defRPr>
            </a:lvl9pPr>
          </a:lstStyle>
          <a:p>
            <a:pPr algn="ctr" eaLnBrk="1" hangingPunct="1">
              <a:spcBef>
                <a:spcPct val="50000"/>
              </a:spcBef>
            </a:pPr>
            <a:r>
              <a:rPr lang="en-US" sz="1800" b="1">
                <a:solidFill>
                  <a:srgbClr val="FF0000"/>
                </a:solidFill>
              </a:rPr>
              <a:t>mode #2:</a:t>
            </a:r>
            <a:r>
              <a:rPr lang="en-US" sz="1800">
                <a:solidFill>
                  <a:srgbClr val="FF0000"/>
                </a:solidFill>
              </a:rPr>
              <a:t> reverse bias = open ckt.</a:t>
            </a:r>
          </a:p>
        </p:txBody>
      </p:sp>
      <p:sp>
        <p:nvSpPr>
          <p:cNvPr id="13" name="Rectangle 2"/>
          <p:cNvSpPr txBox="1">
            <a:spLocks noChangeArrowheads="1"/>
          </p:cNvSpPr>
          <p:nvPr/>
        </p:nvSpPr>
        <p:spPr>
          <a:xfrm>
            <a:off x="1771650" y="971550"/>
            <a:ext cx="5715000" cy="971550"/>
          </a:xfrm>
          <a:prstGeom prst="rect">
            <a:avLst/>
          </a:prstGeom>
        </p:spPr>
        <p:txBody>
          <a:bodyPr vert="horz" lIns="6858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a:t>4.1.1. Current-Voltage Characteristic</a:t>
            </a:r>
            <a:endParaRPr lang="en-US" sz="2400" dirty="0">
              <a:solidFill>
                <a:srgbClr val="777777"/>
              </a:solidFill>
            </a:endParaRPr>
          </a:p>
        </p:txBody>
      </p:sp>
    </p:spTree>
    <p:extLst>
      <p:ext uri="{BB962C8B-B14F-4D97-AF65-F5344CB8AC3E}">
        <p14:creationId xmlns:p14="http://schemas.microsoft.com/office/powerpoint/2010/main" val="3882146588"/>
      </p:ext>
    </p:extLst>
  </p:cSld>
  <p:clrMapOvr>
    <a:masterClrMapping/>
  </p:clrMapOvr>
  <p:transition>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Organic</Template>
  <TotalTime>4063</TotalTime>
  <Words>4682</Words>
  <Application>Microsoft Office PowerPoint</Application>
  <PresentationFormat>On-screen Show (4:3)</PresentationFormat>
  <Paragraphs>577</Paragraphs>
  <Slides>74</Slides>
  <Notes>21</Notes>
  <HiddenSlides>3</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74</vt:i4>
      </vt:variant>
    </vt:vector>
  </HeadingPairs>
  <TitlesOfParts>
    <vt:vector size="82" baseType="lpstr">
      <vt:lpstr>Arial</vt:lpstr>
      <vt:lpstr>Calibri</vt:lpstr>
      <vt:lpstr>Cambria Math</vt:lpstr>
      <vt:lpstr>Garamond</vt:lpstr>
      <vt:lpstr>Times New Roman</vt:lpstr>
      <vt:lpstr>Wingdings</vt:lpstr>
      <vt:lpstr>Organic</vt:lpstr>
      <vt:lpstr>Equation</vt:lpstr>
      <vt:lpstr>PowerPoint Presentation</vt:lpstr>
      <vt:lpstr>Report 01 – Sol.</vt:lpstr>
      <vt:lpstr>Introduction</vt:lpstr>
      <vt:lpstr>Introduction</vt:lpstr>
      <vt:lpstr>Introduction</vt:lpstr>
      <vt:lpstr>Diode Testing</vt:lpstr>
      <vt:lpstr>4.1.1. Current-Voltage Characteristic of the Ideal Diode</vt:lpstr>
      <vt:lpstr>4.1.1. Current-Voltage Characteristic</vt:lpstr>
      <vt:lpstr>4.1.1: Current-Voltage Characteristic of the Ideal Diode</vt:lpstr>
      <vt:lpstr>4.1.1. Current-Voltage Characteristic</vt:lpstr>
      <vt:lpstr>4.1.2: A Simple Application – The Rectifier</vt:lpstr>
      <vt:lpstr>4.1.2: A Simple Application – The Rectifier</vt:lpstr>
      <vt:lpstr>4.1.2: A Simple Application – The Rectifier</vt:lpstr>
      <vt:lpstr>EXERCISE 4.1</vt:lpstr>
      <vt:lpstr>Example 4.1: Diode Rectifier</vt:lpstr>
      <vt:lpstr>Example 4.1: Diode Rectifier</vt:lpstr>
      <vt:lpstr>4.1.3. Another Application, Diode Logic Gates</vt:lpstr>
      <vt:lpstr>PowerPoint Presentation</vt:lpstr>
      <vt:lpstr>Example 4.2: More Diodes</vt:lpstr>
      <vt:lpstr>Example 4.2: More Diodes</vt:lpstr>
      <vt:lpstr>Example 4.2: More Diodes</vt:lpstr>
      <vt:lpstr>Example 4.2 – Sol.</vt:lpstr>
      <vt:lpstr>Example 4.2 – Sol.</vt:lpstr>
      <vt:lpstr>4.2. Terminal Characteristics of Junction Diodes</vt:lpstr>
      <vt:lpstr>4.2.1. The Forward-Bias Region</vt:lpstr>
      <vt:lpstr>4.2.1. The Forward-Bias Region</vt:lpstr>
      <vt:lpstr>4.2.1. The Forward-Bias Region</vt:lpstr>
      <vt:lpstr>4.2.1: The Forward-Bias Region</vt:lpstr>
      <vt:lpstr>Temperature dependence of the diode forward characteristic</vt:lpstr>
      <vt:lpstr>4.2.2. The Reverse-Bias Region</vt:lpstr>
      <vt:lpstr>4.2.2. The Reverse-Bias Region</vt:lpstr>
      <vt:lpstr>4.2.2. The Reverse-Bias Region</vt:lpstr>
      <vt:lpstr>4.2.3. The Breakdown Region</vt:lpstr>
      <vt:lpstr>4.3. Modeling the Diode Forward Characteristic</vt:lpstr>
      <vt:lpstr>4.3.1. The Exponential Model</vt:lpstr>
      <vt:lpstr>4.3.1. The Exponential Model</vt:lpstr>
      <vt:lpstr>4.3.2. Graphical Analysis Using Exponential Model</vt:lpstr>
      <vt:lpstr>4.3.2. Graphical Analysis Using Exponential Model</vt:lpstr>
      <vt:lpstr>4.3.3. Iterative Analysis Using Exponential Method</vt:lpstr>
      <vt:lpstr>4.3.3. Iterative Analysis Using Exponential Method</vt:lpstr>
      <vt:lpstr>EXAMPLE 4.4</vt:lpstr>
      <vt:lpstr>EXAMPLE 4.4</vt:lpstr>
      <vt:lpstr>4.3. Modeling the Diode Forward Characteristic</vt:lpstr>
      <vt:lpstr>4.3.5. The Constant Voltage-Drop Model</vt:lpstr>
      <vt:lpstr>4.3.6. Ideal Diode Model</vt:lpstr>
      <vt:lpstr>EXERCISE 4.11</vt:lpstr>
      <vt:lpstr>When to use these models?</vt:lpstr>
      <vt:lpstr>4.3.7. Small-Signal Model</vt:lpstr>
      <vt:lpstr>4.3.7. Small-Signal Model</vt:lpstr>
      <vt:lpstr>4.3.7. Small-Signal Model</vt:lpstr>
      <vt:lpstr>PowerPoint Presentation</vt:lpstr>
      <vt:lpstr>4.3.7. Small-Signal Model</vt:lpstr>
      <vt:lpstr>4.3.7. Small-Signal Model</vt:lpstr>
      <vt:lpstr>4.3.7. Small-Signal Model</vt:lpstr>
      <vt:lpstr>4.3.7. Small-Signal Model</vt:lpstr>
      <vt:lpstr>4.3.7. Small-Signal Model</vt:lpstr>
      <vt:lpstr>4.3.7. Small-Signal Model</vt:lpstr>
      <vt:lpstr>4.3.7: Small-Signal Model</vt:lpstr>
      <vt:lpstr>Example 4.5: Small-Signal Model</vt:lpstr>
      <vt:lpstr>PowerPoint Presentation</vt:lpstr>
      <vt:lpstr>Example 4.5: Small-Signal Model</vt:lpstr>
      <vt:lpstr>4.3.8. Use of Diode Forward Drop in Voltage Regulation</vt:lpstr>
      <vt:lpstr>Example 4.6: Diode-Based Voltage Regulator</vt:lpstr>
      <vt:lpstr>Example 4.6: Diode-Based Voltage Regulator</vt:lpstr>
      <vt:lpstr>Example 4.6: Diode-Based Voltage Regulator</vt:lpstr>
      <vt:lpstr>EXERCISE 4.14</vt:lpstr>
      <vt:lpstr>EXERCISE 4.14</vt:lpstr>
      <vt:lpstr>EXERCISE 4.15</vt:lpstr>
      <vt:lpstr>EXERCISE 4.15</vt:lpstr>
      <vt:lpstr>4.4. Operation in the Reverse Breakdown Region – Zener Diodes</vt:lpstr>
      <vt:lpstr>Summary (1)</vt:lpstr>
      <vt:lpstr>Summary (2)</vt:lpstr>
      <vt:lpstr>Summary (3)</vt:lpstr>
      <vt:lpstr>Summary (4)</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Dr.Sherif Hekal</cp:lastModifiedBy>
  <cp:revision>100</cp:revision>
  <dcterms:created xsi:type="dcterms:W3CDTF">2006-08-16T00:00:00Z</dcterms:created>
  <dcterms:modified xsi:type="dcterms:W3CDTF">2017-10-28T11:07:58Z</dcterms:modified>
</cp:coreProperties>
</file>